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351" r:id="rId3"/>
    <p:sldId id="259" r:id="rId4"/>
    <p:sldId id="383" r:id="rId5"/>
    <p:sldId id="384" r:id="rId6"/>
    <p:sldId id="386" r:id="rId7"/>
    <p:sldId id="387" r:id="rId8"/>
    <p:sldId id="30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11E93A-E93C-2945-924B-085B40FFC1DB}" v="82" dt="2019-08-14T17:55:09.7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19"/>
    <p:restoredTop sz="94659"/>
  </p:normalViewPr>
  <p:slideViewPr>
    <p:cSldViewPr snapToGrid="0" snapToObjects="1">
      <p:cViewPr varScale="1">
        <p:scale>
          <a:sx n="111" d="100"/>
          <a:sy n="111" d="100"/>
        </p:scale>
        <p:origin x="24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50"/>
      </c:doughnutChart>
    </c:plotArea>
    <c:legend>
      <c:legendPos val="r"/>
      <c:overlay val="0"/>
      <c:txPr>
        <a:bodyPr/>
        <a:lstStyle/>
        <a:p>
          <a:pPr>
            <a:defRPr sz="1000"/>
          </a:pPr>
          <a:endParaRPr lang="en-US"/>
        </a:p>
      </c:txPr>
    </c:legend>
    <c:plotVisOnly val="1"/>
    <c:dispBlanksAs val="zero"/>
    <c:showDLblsOverMax val="0"/>
  </c:chart>
  <c:txPr>
    <a:bodyPr/>
    <a:lstStyle/>
    <a:p>
      <a:pPr>
        <a:defRPr sz="10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50"/>
      </c:doughnutChart>
    </c:plotArea>
    <c:legend>
      <c:legendPos val="r"/>
      <c:overlay val="0"/>
      <c:txPr>
        <a:bodyPr/>
        <a:lstStyle/>
        <a:p>
          <a:pPr>
            <a:defRPr sz="1000"/>
          </a:pPr>
          <a:endParaRPr lang="en-US"/>
        </a:p>
      </c:txPr>
    </c:legend>
    <c:plotVisOnly val="1"/>
    <c:dispBlanksAs val="zero"/>
    <c:showDLblsOverMax val="0"/>
  </c:chart>
  <c:txPr>
    <a:bodyPr/>
    <a:lstStyle/>
    <a:p>
      <a:pPr>
        <a:defRPr sz="1000"/>
      </a:pPr>
      <a:endParaRPr lang="en-US"/>
    </a:p>
  </c:txPr>
  <c:externalData r:id="rId1">
    <c:autoUpdate val="0"/>
  </c:externalData>
  <c:userShapes r:id="rId2"/>
</c:chartSpac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emf"/><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emf"/><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3DFF15-7791-7C4C-B95F-4363E13465F2}"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276582A5-E326-A348-926C-DD5243025558}">
      <dgm:prSet/>
      <dgm:spPr/>
      <dgm:t>
        <a:bodyPr/>
        <a:lstStyle/>
        <a:p>
          <a:endParaRPr lang="en-US"/>
        </a:p>
      </dgm:t>
    </dgm:pt>
    <dgm:pt modelId="{CF18825F-6E1A-714B-9B74-EB04F9E54267}" type="parTrans" cxnId="{99493BF4-9B09-C547-AF72-EC227CA8D666}">
      <dgm:prSet/>
      <dgm:spPr/>
      <dgm:t>
        <a:bodyPr/>
        <a:lstStyle/>
        <a:p>
          <a:endParaRPr lang="en-US"/>
        </a:p>
      </dgm:t>
    </dgm:pt>
    <dgm:pt modelId="{A8CCBED6-DE2F-A447-80CD-F3F27E53D39F}" type="sibTrans" cxnId="{99493BF4-9B09-C547-AF72-EC227CA8D666}">
      <dgm:prSet/>
      <dgm:spPr>
        <a:blipFill rotWithShape="1">
          <a:blip xmlns:r="http://schemas.openxmlformats.org/officeDocument/2006/relationships" r:embed="rId1"/>
          <a:stretch>
            <a:fillRect/>
          </a:stretch>
        </a:blipFill>
      </dgm:spPr>
      <dgm:t>
        <a:bodyPr/>
        <a:lstStyle/>
        <a:p>
          <a:endParaRPr lang="en-US"/>
        </a:p>
      </dgm:t>
    </dgm:pt>
    <dgm:pt modelId="{4A23F913-0898-D04E-8AE5-DB2B117210A4}">
      <dgm:prSet phldrT="[Text]"/>
      <dgm:spPr/>
      <dgm:t>
        <a:bodyPr/>
        <a:lstStyle/>
        <a:p>
          <a:r>
            <a:rPr lang="en-US" dirty="0"/>
            <a:t>Technology and Methods Development</a:t>
          </a:r>
        </a:p>
      </dgm:t>
    </dgm:pt>
    <dgm:pt modelId="{BC3F2C7E-35D1-4240-870C-8D0B13BA863D}" type="parTrans" cxnId="{2B634D01-5D6B-054D-9562-9089A8372010}">
      <dgm:prSet/>
      <dgm:spPr/>
      <dgm:t>
        <a:bodyPr/>
        <a:lstStyle/>
        <a:p>
          <a:endParaRPr lang="en-US"/>
        </a:p>
      </dgm:t>
    </dgm:pt>
    <dgm:pt modelId="{00D266EA-89D5-7A4A-9C06-1CD091165515}" type="sibTrans" cxnId="{2B634D01-5D6B-054D-9562-9089A8372010}">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t>
        <a:bodyPr/>
        <a:lstStyle/>
        <a:p>
          <a:endParaRPr lang="en-US"/>
        </a:p>
      </dgm:t>
    </dgm:pt>
    <dgm:pt modelId="{8010E679-5A23-CA41-8E78-0569BD5FDA5B}">
      <dgm:prSet phldrT="[Text]"/>
      <dgm:spPr/>
      <dgm:t>
        <a:bodyPr/>
        <a:lstStyle/>
        <a:p>
          <a:r>
            <a:rPr lang="en-US" dirty="0"/>
            <a:t>Cutting-edge      DNA and RNA sequencing assays</a:t>
          </a:r>
        </a:p>
      </dgm:t>
    </dgm:pt>
    <dgm:pt modelId="{7A492740-2D8C-F441-96FB-F7DE5F0C4FE7}" type="parTrans" cxnId="{25E9ED9A-1797-1241-AE56-C7B710CA336A}">
      <dgm:prSet/>
      <dgm:spPr/>
      <dgm:t>
        <a:bodyPr/>
        <a:lstStyle/>
        <a:p>
          <a:endParaRPr lang="en-US"/>
        </a:p>
      </dgm:t>
    </dgm:pt>
    <dgm:pt modelId="{894AAAA8-4FD1-C145-9A08-761625D1C4AE}" type="sibTrans" cxnId="{25E9ED9A-1797-1241-AE56-C7B710CA336A}">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t>
        <a:bodyPr/>
        <a:lstStyle/>
        <a:p>
          <a:endParaRPr lang="en-US"/>
        </a:p>
      </dgm:t>
    </dgm:pt>
    <dgm:pt modelId="{13FDA82D-1B7E-954D-BFD4-F9A5FDB89A59}">
      <dgm:prSet phldrT="[Text]"/>
      <dgm:spPr/>
      <dgm:t>
        <a:bodyPr/>
        <a:lstStyle/>
        <a:p>
          <a:r>
            <a:rPr lang="en-US" dirty="0"/>
            <a:t>Bioinformatics</a:t>
          </a:r>
        </a:p>
      </dgm:t>
    </dgm:pt>
    <dgm:pt modelId="{3810966A-3E2B-6947-8D74-D7543DFCF4EA}" type="parTrans" cxnId="{B2943E79-F8DA-ED41-905F-0F6DF56DC99A}">
      <dgm:prSet/>
      <dgm:spPr/>
      <dgm:t>
        <a:bodyPr/>
        <a:lstStyle/>
        <a:p>
          <a:endParaRPr lang="en-US"/>
        </a:p>
      </dgm:t>
    </dgm:pt>
    <dgm:pt modelId="{AD50B4E5-65DF-574B-9147-C8A6EB021508}" type="sibTrans" cxnId="{B2943E79-F8DA-ED41-905F-0F6DF56DC99A}">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EF670CAB-F148-F743-B560-8F7CC01B2120}" type="pres">
      <dgm:prSet presAssocID="{B43DFF15-7791-7C4C-B95F-4363E13465F2}" presName="Name0" presStyleCnt="0">
        <dgm:presLayoutVars>
          <dgm:chMax val="7"/>
          <dgm:chPref val="7"/>
          <dgm:dir/>
        </dgm:presLayoutVars>
      </dgm:prSet>
      <dgm:spPr/>
    </dgm:pt>
    <dgm:pt modelId="{EEEF3C3F-574B-9D4E-B554-B69D84A3B9D4}" type="pres">
      <dgm:prSet presAssocID="{B43DFF15-7791-7C4C-B95F-4363E13465F2}" presName="Name1" presStyleCnt="0"/>
      <dgm:spPr/>
    </dgm:pt>
    <dgm:pt modelId="{B530EE62-36DA-EF44-98FC-1324B0BC4637}" type="pres">
      <dgm:prSet presAssocID="{A8CCBED6-DE2F-A447-80CD-F3F27E53D39F}" presName="picture_1" presStyleCnt="0"/>
      <dgm:spPr/>
    </dgm:pt>
    <dgm:pt modelId="{14C811EB-EE07-C946-A083-4E10FCB0A2B8}" type="pres">
      <dgm:prSet presAssocID="{A8CCBED6-DE2F-A447-80CD-F3F27E53D39F}" presName="pictureRepeatNode" presStyleLbl="alignImgPlace1" presStyleIdx="0" presStyleCnt="4"/>
      <dgm:spPr/>
    </dgm:pt>
    <dgm:pt modelId="{FADDAFFB-6977-3C4A-9278-DB132C672EA0}" type="pres">
      <dgm:prSet presAssocID="{276582A5-E326-A348-926C-DD5243025558}" presName="text_1" presStyleLbl="node1" presStyleIdx="0" presStyleCnt="0">
        <dgm:presLayoutVars>
          <dgm:bulletEnabled val="1"/>
        </dgm:presLayoutVars>
      </dgm:prSet>
      <dgm:spPr/>
    </dgm:pt>
    <dgm:pt modelId="{CE649617-3AA6-7E49-A27E-0E1A7C4651CF}" type="pres">
      <dgm:prSet presAssocID="{00D266EA-89D5-7A4A-9C06-1CD091165515}" presName="picture_2" presStyleCnt="0"/>
      <dgm:spPr/>
    </dgm:pt>
    <dgm:pt modelId="{9D9491A0-BCDE-924D-8D9F-3D218806DC72}" type="pres">
      <dgm:prSet presAssocID="{00D266EA-89D5-7A4A-9C06-1CD091165515}" presName="pictureRepeatNode" presStyleLbl="alignImgPlace1" presStyleIdx="1" presStyleCnt="4"/>
      <dgm:spPr/>
    </dgm:pt>
    <dgm:pt modelId="{235AF560-9D55-124F-A3F9-F49F709A945A}" type="pres">
      <dgm:prSet presAssocID="{4A23F913-0898-D04E-8AE5-DB2B117210A4}" presName="line_2" presStyleLbl="parChTrans1D1" presStyleIdx="0" presStyleCnt="3"/>
      <dgm:spPr/>
    </dgm:pt>
    <dgm:pt modelId="{07B31712-293F-384C-B86E-F1D58C446F0C}" type="pres">
      <dgm:prSet presAssocID="{4A23F913-0898-D04E-8AE5-DB2B117210A4}" presName="textparent_2" presStyleLbl="node1" presStyleIdx="0" presStyleCnt="0"/>
      <dgm:spPr/>
    </dgm:pt>
    <dgm:pt modelId="{E0827AE9-FEE8-D842-BE5A-05438B6F15CE}" type="pres">
      <dgm:prSet presAssocID="{4A23F913-0898-D04E-8AE5-DB2B117210A4}" presName="text_2" presStyleLbl="revTx" presStyleIdx="0" presStyleCnt="3">
        <dgm:presLayoutVars>
          <dgm:bulletEnabled val="1"/>
        </dgm:presLayoutVars>
      </dgm:prSet>
      <dgm:spPr/>
    </dgm:pt>
    <dgm:pt modelId="{34D7E48E-32B1-B54F-AFCF-E82E3851A5DA}" type="pres">
      <dgm:prSet presAssocID="{894AAAA8-4FD1-C145-9A08-761625D1C4AE}" presName="picture_3" presStyleCnt="0"/>
      <dgm:spPr/>
    </dgm:pt>
    <dgm:pt modelId="{E99FCE17-FF48-5F45-B268-BD405A2600E1}" type="pres">
      <dgm:prSet presAssocID="{894AAAA8-4FD1-C145-9A08-761625D1C4AE}" presName="pictureRepeatNode" presStyleLbl="alignImgPlace1" presStyleIdx="2" presStyleCnt="4" custScaleX="118604" custScaleY="119930" custLinFactNeighborX="-7516" custLinFactNeighborY="3922"/>
      <dgm:spPr/>
    </dgm:pt>
    <dgm:pt modelId="{1F7B3EBD-A5F3-E94C-BF35-7319491D672C}" type="pres">
      <dgm:prSet presAssocID="{8010E679-5A23-CA41-8E78-0569BD5FDA5B}" presName="line_3" presStyleLbl="parChTrans1D1" presStyleIdx="1" presStyleCnt="3"/>
      <dgm:spPr/>
    </dgm:pt>
    <dgm:pt modelId="{50688ABE-68D1-E940-87B9-19800968C34F}" type="pres">
      <dgm:prSet presAssocID="{8010E679-5A23-CA41-8E78-0569BD5FDA5B}" presName="textparent_3" presStyleLbl="node1" presStyleIdx="0" presStyleCnt="0"/>
      <dgm:spPr/>
    </dgm:pt>
    <dgm:pt modelId="{7A705C22-C0CA-2F45-A09B-FA96ACBB6353}" type="pres">
      <dgm:prSet presAssocID="{8010E679-5A23-CA41-8E78-0569BD5FDA5B}" presName="text_3" presStyleLbl="revTx" presStyleIdx="1" presStyleCnt="3" custScaleX="170208">
        <dgm:presLayoutVars>
          <dgm:bulletEnabled val="1"/>
        </dgm:presLayoutVars>
      </dgm:prSet>
      <dgm:spPr/>
    </dgm:pt>
    <dgm:pt modelId="{92C0F2F8-608E-CC4A-BC2C-630882980F5E}" type="pres">
      <dgm:prSet presAssocID="{AD50B4E5-65DF-574B-9147-C8A6EB021508}" presName="picture_4" presStyleCnt="0"/>
      <dgm:spPr/>
    </dgm:pt>
    <dgm:pt modelId="{153FEE5D-6A5D-244C-9853-4FE44A177033}" type="pres">
      <dgm:prSet presAssocID="{AD50B4E5-65DF-574B-9147-C8A6EB021508}" presName="pictureRepeatNode" presStyleLbl="alignImgPlace1" presStyleIdx="3" presStyleCnt="4"/>
      <dgm:spPr/>
    </dgm:pt>
    <dgm:pt modelId="{0DC2C8F9-F70A-C14F-A8BF-93BBCB948B9E}" type="pres">
      <dgm:prSet presAssocID="{13FDA82D-1B7E-954D-BFD4-F9A5FDB89A59}" presName="line_4" presStyleLbl="parChTrans1D1" presStyleIdx="2" presStyleCnt="3"/>
      <dgm:spPr/>
    </dgm:pt>
    <dgm:pt modelId="{DC9A8712-778F-7F44-8727-4C99380E7159}" type="pres">
      <dgm:prSet presAssocID="{13FDA82D-1B7E-954D-BFD4-F9A5FDB89A59}" presName="textparent_4" presStyleLbl="node1" presStyleIdx="0" presStyleCnt="0"/>
      <dgm:spPr/>
    </dgm:pt>
    <dgm:pt modelId="{71398682-65A0-B844-B7A6-CEF2CA5DAA3D}" type="pres">
      <dgm:prSet presAssocID="{13FDA82D-1B7E-954D-BFD4-F9A5FDB89A59}" presName="text_4" presStyleLbl="revTx" presStyleIdx="2" presStyleCnt="3">
        <dgm:presLayoutVars>
          <dgm:bulletEnabled val="1"/>
        </dgm:presLayoutVars>
      </dgm:prSet>
      <dgm:spPr/>
    </dgm:pt>
  </dgm:ptLst>
  <dgm:cxnLst>
    <dgm:cxn modelId="{2B634D01-5D6B-054D-9562-9089A8372010}" srcId="{B43DFF15-7791-7C4C-B95F-4363E13465F2}" destId="{4A23F913-0898-D04E-8AE5-DB2B117210A4}" srcOrd="1" destOrd="0" parTransId="{BC3F2C7E-35D1-4240-870C-8D0B13BA863D}" sibTransId="{00D266EA-89D5-7A4A-9C06-1CD091165515}"/>
    <dgm:cxn modelId="{81911905-D231-D24F-82F1-A4EDD29C2AB4}" type="presOf" srcId="{8010E679-5A23-CA41-8E78-0569BD5FDA5B}" destId="{7A705C22-C0CA-2F45-A09B-FA96ACBB6353}" srcOrd="0" destOrd="0" presId="urn:microsoft.com/office/officeart/2008/layout/CircularPictureCallout"/>
    <dgm:cxn modelId="{AC7F3129-8BFC-F841-87B8-B46114044950}" type="presOf" srcId="{276582A5-E326-A348-926C-DD5243025558}" destId="{FADDAFFB-6977-3C4A-9278-DB132C672EA0}" srcOrd="0" destOrd="0" presId="urn:microsoft.com/office/officeart/2008/layout/CircularPictureCallout"/>
    <dgm:cxn modelId="{3842F456-EC0B-4548-A043-57153BA9546C}" type="presOf" srcId="{894AAAA8-4FD1-C145-9A08-761625D1C4AE}" destId="{E99FCE17-FF48-5F45-B268-BD405A2600E1}" srcOrd="0" destOrd="0" presId="urn:microsoft.com/office/officeart/2008/layout/CircularPictureCallout"/>
    <dgm:cxn modelId="{6357D372-205B-8D44-A1AA-8FE227A95B91}" type="presOf" srcId="{4A23F913-0898-D04E-8AE5-DB2B117210A4}" destId="{E0827AE9-FEE8-D842-BE5A-05438B6F15CE}" srcOrd="0" destOrd="0" presId="urn:microsoft.com/office/officeart/2008/layout/CircularPictureCallout"/>
    <dgm:cxn modelId="{E4417C73-564D-4F47-A5C8-017152B3A7F2}" type="presOf" srcId="{A8CCBED6-DE2F-A447-80CD-F3F27E53D39F}" destId="{14C811EB-EE07-C946-A083-4E10FCB0A2B8}" srcOrd="0" destOrd="0" presId="urn:microsoft.com/office/officeart/2008/layout/CircularPictureCallout"/>
    <dgm:cxn modelId="{F914AF76-11C5-014E-B185-2555209E1857}" type="presOf" srcId="{B43DFF15-7791-7C4C-B95F-4363E13465F2}" destId="{EF670CAB-F148-F743-B560-8F7CC01B2120}" srcOrd="0" destOrd="0" presId="urn:microsoft.com/office/officeart/2008/layout/CircularPictureCallout"/>
    <dgm:cxn modelId="{B2943E79-F8DA-ED41-905F-0F6DF56DC99A}" srcId="{B43DFF15-7791-7C4C-B95F-4363E13465F2}" destId="{13FDA82D-1B7E-954D-BFD4-F9A5FDB89A59}" srcOrd="3" destOrd="0" parTransId="{3810966A-3E2B-6947-8D74-D7543DFCF4EA}" sibTransId="{AD50B4E5-65DF-574B-9147-C8A6EB021508}"/>
    <dgm:cxn modelId="{25E9ED9A-1797-1241-AE56-C7B710CA336A}" srcId="{B43DFF15-7791-7C4C-B95F-4363E13465F2}" destId="{8010E679-5A23-CA41-8E78-0569BD5FDA5B}" srcOrd="2" destOrd="0" parTransId="{7A492740-2D8C-F441-96FB-F7DE5F0C4FE7}" sibTransId="{894AAAA8-4FD1-C145-9A08-761625D1C4AE}"/>
    <dgm:cxn modelId="{42D0CADB-D259-694C-BB9D-4FF1FE5A61DC}" type="presOf" srcId="{13FDA82D-1B7E-954D-BFD4-F9A5FDB89A59}" destId="{71398682-65A0-B844-B7A6-CEF2CA5DAA3D}" srcOrd="0" destOrd="0" presId="urn:microsoft.com/office/officeart/2008/layout/CircularPictureCallout"/>
    <dgm:cxn modelId="{99493BF4-9B09-C547-AF72-EC227CA8D666}" srcId="{B43DFF15-7791-7C4C-B95F-4363E13465F2}" destId="{276582A5-E326-A348-926C-DD5243025558}" srcOrd="0" destOrd="0" parTransId="{CF18825F-6E1A-714B-9B74-EB04F9E54267}" sibTransId="{A8CCBED6-DE2F-A447-80CD-F3F27E53D39F}"/>
    <dgm:cxn modelId="{90CCD5F6-AB30-0044-BA1A-7B474C6DDF35}" type="presOf" srcId="{AD50B4E5-65DF-574B-9147-C8A6EB021508}" destId="{153FEE5D-6A5D-244C-9853-4FE44A177033}" srcOrd="0" destOrd="0" presId="urn:microsoft.com/office/officeart/2008/layout/CircularPictureCallout"/>
    <dgm:cxn modelId="{42D4D9F7-AE3C-6740-BED9-0170ECD03635}" type="presOf" srcId="{00D266EA-89D5-7A4A-9C06-1CD091165515}" destId="{9D9491A0-BCDE-924D-8D9F-3D218806DC72}" srcOrd="0" destOrd="0" presId="urn:microsoft.com/office/officeart/2008/layout/CircularPictureCallout"/>
    <dgm:cxn modelId="{8B9AA811-BE81-1C42-8DA1-0CB7C1DFA107}" type="presParOf" srcId="{EF670CAB-F148-F743-B560-8F7CC01B2120}" destId="{EEEF3C3F-574B-9D4E-B554-B69D84A3B9D4}" srcOrd="0" destOrd="0" presId="urn:microsoft.com/office/officeart/2008/layout/CircularPictureCallout"/>
    <dgm:cxn modelId="{ACBA8053-5E1D-D44F-BE5C-36E17D796104}" type="presParOf" srcId="{EEEF3C3F-574B-9D4E-B554-B69D84A3B9D4}" destId="{B530EE62-36DA-EF44-98FC-1324B0BC4637}" srcOrd="0" destOrd="0" presId="urn:microsoft.com/office/officeart/2008/layout/CircularPictureCallout"/>
    <dgm:cxn modelId="{44C9BFC7-0202-6744-BA33-0AEA3784930B}" type="presParOf" srcId="{B530EE62-36DA-EF44-98FC-1324B0BC4637}" destId="{14C811EB-EE07-C946-A083-4E10FCB0A2B8}" srcOrd="0" destOrd="0" presId="urn:microsoft.com/office/officeart/2008/layout/CircularPictureCallout"/>
    <dgm:cxn modelId="{F540BCFC-35AF-C448-8513-690766F521E1}" type="presParOf" srcId="{EEEF3C3F-574B-9D4E-B554-B69D84A3B9D4}" destId="{FADDAFFB-6977-3C4A-9278-DB132C672EA0}" srcOrd="1" destOrd="0" presId="urn:microsoft.com/office/officeart/2008/layout/CircularPictureCallout"/>
    <dgm:cxn modelId="{00A59EEC-9F4B-8D4F-BA41-EC00D24D5186}" type="presParOf" srcId="{EEEF3C3F-574B-9D4E-B554-B69D84A3B9D4}" destId="{CE649617-3AA6-7E49-A27E-0E1A7C4651CF}" srcOrd="2" destOrd="0" presId="urn:microsoft.com/office/officeart/2008/layout/CircularPictureCallout"/>
    <dgm:cxn modelId="{DE1E8CA6-560E-8943-B2F0-DF9647D31352}" type="presParOf" srcId="{CE649617-3AA6-7E49-A27E-0E1A7C4651CF}" destId="{9D9491A0-BCDE-924D-8D9F-3D218806DC72}" srcOrd="0" destOrd="0" presId="urn:microsoft.com/office/officeart/2008/layout/CircularPictureCallout"/>
    <dgm:cxn modelId="{D32D8A8C-B404-D24B-BF04-A371F486FF3C}" type="presParOf" srcId="{EEEF3C3F-574B-9D4E-B554-B69D84A3B9D4}" destId="{235AF560-9D55-124F-A3F9-F49F709A945A}" srcOrd="3" destOrd="0" presId="urn:microsoft.com/office/officeart/2008/layout/CircularPictureCallout"/>
    <dgm:cxn modelId="{2B781F9E-3347-FE4F-A817-3B11F01F068E}" type="presParOf" srcId="{EEEF3C3F-574B-9D4E-B554-B69D84A3B9D4}" destId="{07B31712-293F-384C-B86E-F1D58C446F0C}" srcOrd="4" destOrd="0" presId="urn:microsoft.com/office/officeart/2008/layout/CircularPictureCallout"/>
    <dgm:cxn modelId="{D71069CB-33B7-F647-BB27-A372E9024C5C}" type="presParOf" srcId="{07B31712-293F-384C-B86E-F1D58C446F0C}" destId="{E0827AE9-FEE8-D842-BE5A-05438B6F15CE}" srcOrd="0" destOrd="0" presId="urn:microsoft.com/office/officeart/2008/layout/CircularPictureCallout"/>
    <dgm:cxn modelId="{1C9477FA-C99E-FC4C-97B2-924737DD1946}" type="presParOf" srcId="{EEEF3C3F-574B-9D4E-B554-B69D84A3B9D4}" destId="{34D7E48E-32B1-B54F-AFCF-E82E3851A5DA}" srcOrd="5" destOrd="0" presId="urn:microsoft.com/office/officeart/2008/layout/CircularPictureCallout"/>
    <dgm:cxn modelId="{C839A353-082E-014A-9EA4-EF861C1E0CD7}" type="presParOf" srcId="{34D7E48E-32B1-B54F-AFCF-E82E3851A5DA}" destId="{E99FCE17-FF48-5F45-B268-BD405A2600E1}" srcOrd="0" destOrd="0" presId="urn:microsoft.com/office/officeart/2008/layout/CircularPictureCallout"/>
    <dgm:cxn modelId="{EF28F5C0-4D2B-DC49-B455-02BB56339E74}" type="presParOf" srcId="{EEEF3C3F-574B-9D4E-B554-B69D84A3B9D4}" destId="{1F7B3EBD-A5F3-E94C-BF35-7319491D672C}" srcOrd="6" destOrd="0" presId="urn:microsoft.com/office/officeart/2008/layout/CircularPictureCallout"/>
    <dgm:cxn modelId="{442A8E82-7B1E-C049-BAFC-8AC7E0681D12}" type="presParOf" srcId="{EEEF3C3F-574B-9D4E-B554-B69D84A3B9D4}" destId="{50688ABE-68D1-E940-87B9-19800968C34F}" srcOrd="7" destOrd="0" presId="urn:microsoft.com/office/officeart/2008/layout/CircularPictureCallout"/>
    <dgm:cxn modelId="{4B4E019B-50BB-4443-A7A0-61BBD0849108}" type="presParOf" srcId="{50688ABE-68D1-E940-87B9-19800968C34F}" destId="{7A705C22-C0CA-2F45-A09B-FA96ACBB6353}" srcOrd="0" destOrd="0" presId="urn:microsoft.com/office/officeart/2008/layout/CircularPictureCallout"/>
    <dgm:cxn modelId="{7198798F-71F0-CA44-8867-465D757F5CC3}" type="presParOf" srcId="{EEEF3C3F-574B-9D4E-B554-B69D84A3B9D4}" destId="{92C0F2F8-608E-CC4A-BC2C-630882980F5E}" srcOrd="8" destOrd="0" presId="urn:microsoft.com/office/officeart/2008/layout/CircularPictureCallout"/>
    <dgm:cxn modelId="{4003B970-2889-114E-A053-F8826FBDA149}" type="presParOf" srcId="{92C0F2F8-608E-CC4A-BC2C-630882980F5E}" destId="{153FEE5D-6A5D-244C-9853-4FE44A177033}" srcOrd="0" destOrd="0" presId="urn:microsoft.com/office/officeart/2008/layout/CircularPictureCallout"/>
    <dgm:cxn modelId="{CB837255-BFAA-F042-99FE-0E6A705078E0}" type="presParOf" srcId="{EEEF3C3F-574B-9D4E-B554-B69D84A3B9D4}" destId="{0DC2C8F9-F70A-C14F-A8BF-93BBCB948B9E}" srcOrd="9" destOrd="0" presId="urn:microsoft.com/office/officeart/2008/layout/CircularPictureCallout"/>
    <dgm:cxn modelId="{DF72846C-F993-2D4A-92D2-3A4AFDCE0816}" type="presParOf" srcId="{EEEF3C3F-574B-9D4E-B554-B69D84A3B9D4}" destId="{DC9A8712-778F-7F44-8727-4C99380E7159}" srcOrd="10" destOrd="0" presId="urn:microsoft.com/office/officeart/2008/layout/CircularPictureCallout"/>
    <dgm:cxn modelId="{542091B7-1D4C-0545-97AA-4A80276A3E0F}" type="presParOf" srcId="{DC9A8712-778F-7F44-8727-4C99380E7159}" destId="{71398682-65A0-B844-B7A6-CEF2CA5DAA3D}"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2C8F9-F70A-C14F-A8BF-93BBCB948B9E}">
      <dsp:nvSpPr>
        <dsp:cNvPr id="0" name=""/>
        <dsp:cNvSpPr/>
      </dsp:nvSpPr>
      <dsp:spPr>
        <a:xfrm>
          <a:off x="2175968" y="4170895"/>
          <a:ext cx="4369344"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7B3EBD-A5F3-E94C-BF35-7319491D672C}">
      <dsp:nvSpPr>
        <dsp:cNvPr id="0" name=""/>
        <dsp:cNvSpPr/>
      </dsp:nvSpPr>
      <dsp:spPr>
        <a:xfrm>
          <a:off x="2175968" y="2647717"/>
          <a:ext cx="3742665"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35AF560-9D55-124F-A3F9-F49F709A945A}">
      <dsp:nvSpPr>
        <dsp:cNvPr id="0" name=""/>
        <dsp:cNvSpPr/>
      </dsp:nvSpPr>
      <dsp:spPr>
        <a:xfrm>
          <a:off x="2175968" y="1124539"/>
          <a:ext cx="4369344"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4C811EB-EE07-C946-A083-4E10FCB0A2B8}">
      <dsp:nvSpPr>
        <dsp:cNvPr id="0" name=""/>
        <dsp:cNvSpPr/>
      </dsp:nvSpPr>
      <dsp:spPr>
        <a:xfrm>
          <a:off x="0" y="471749"/>
          <a:ext cx="4351936" cy="4351936"/>
        </a:xfrm>
        <a:prstGeom prst="ellipse">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2">
          <a:scrgbClr r="0" g="0" b="0"/>
        </a:effectRef>
        <a:fontRef idx="minor"/>
      </dsp:style>
    </dsp:sp>
    <dsp:sp modelId="{FADDAFFB-6977-3C4A-9278-DB132C672EA0}">
      <dsp:nvSpPr>
        <dsp:cNvPr id="0" name=""/>
        <dsp:cNvSpPr/>
      </dsp:nvSpPr>
      <dsp:spPr>
        <a:xfrm>
          <a:off x="783348" y="2782627"/>
          <a:ext cx="2785239" cy="1436139"/>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dsp:txBody>
      <dsp:txXfrm>
        <a:off x="783348" y="2782627"/>
        <a:ext cx="2785239" cy="1436139"/>
      </dsp:txXfrm>
    </dsp:sp>
    <dsp:sp modelId="{9D9491A0-BCDE-924D-8D9F-3D218806DC72}">
      <dsp:nvSpPr>
        <dsp:cNvPr id="0" name=""/>
        <dsp:cNvSpPr/>
      </dsp:nvSpPr>
      <dsp:spPr>
        <a:xfrm>
          <a:off x="5892522" y="471749"/>
          <a:ext cx="1305580" cy="130558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a:effectLst/>
      </dsp:spPr>
      <dsp:style>
        <a:lnRef idx="0">
          <a:scrgbClr r="0" g="0" b="0"/>
        </a:lnRef>
        <a:fillRef idx="1">
          <a:scrgbClr r="0" g="0" b="0"/>
        </a:fillRef>
        <a:effectRef idx="2">
          <a:scrgbClr r="0" g="0" b="0"/>
        </a:effectRef>
        <a:fontRef idx="minor"/>
      </dsp:style>
    </dsp:sp>
    <dsp:sp modelId="{E0827AE9-FEE8-D842-BE5A-05438B6F15CE}">
      <dsp:nvSpPr>
        <dsp:cNvPr id="0" name=""/>
        <dsp:cNvSpPr/>
      </dsp:nvSpPr>
      <dsp:spPr>
        <a:xfrm>
          <a:off x="7198102" y="471749"/>
          <a:ext cx="1421070" cy="130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Technology and Methods Development</a:t>
          </a:r>
        </a:p>
      </dsp:txBody>
      <dsp:txXfrm>
        <a:off x="7198102" y="471749"/>
        <a:ext cx="1421070" cy="1305580"/>
      </dsp:txXfrm>
    </dsp:sp>
    <dsp:sp modelId="{E99FCE17-FF48-5F45-B268-BD405A2600E1}">
      <dsp:nvSpPr>
        <dsp:cNvPr id="0" name=""/>
        <dsp:cNvSpPr/>
      </dsp:nvSpPr>
      <dsp:spPr>
        <a:xfrm>
          <a:off x="5046270" y="1916030"/>
          <a:ext cx="1548471" cy="1565783"/>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a:noFill/>
        </a:ln>
        <a:effectLst/>
      </dsp:spPr>
      <dsp:style>
        <a:lnRef idx="0">
          <a:scrgbClr r="0" g="0" b="0"/>
        </a:lnRef>
        <a:fillRef idx="1">
          <a:scrgbClr r="0" g="0" b="0"/>
        </a:fillRef>
        <a:effectRef idx="2">
          <a:scrgbClr r="0" g="0" b="0"/>
        </a:effectRef>
        <a:fontRef idx="minor"/>
      </dsp:style>
    </dsp:sp>
    <dsp:sp modelId="{7A705C22-C0CA-2F45-A09B-FA96ACBB6353}">
      <dsp:nvSpPr>
        <dsp:cNvPr id="0" name=""/>
        <dsp:cNvSpPr/>
      </dsp:nvSpPr>
      <dsp:spPr>
        <a:xfrm>
          <a:off x="6571424" y="1994927"/>
          <a:ext cx="2132367" cy="130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Cutting-edge      DNA and RNA sequencing assays</a:t>
          </a:r>
        </a:p>
      </dsp:txBody>
      <dsp:txXfrm>
        <a:off x="6571424" y="1994927"/>
        <a:ext cx="2132367" cy="1305580"/>
      </dsp:txXfrm>
    </dsp:sp>
    <dsp:sp modelId="{153FEE5D-6A5D-244C-9853-4FE44A177033}">
      <dsp:nvSpPr>
        <dsp:cNvPr id="0" name=""/>
        <dsp:cNvSpPr/>
      </dsp:nvSpPr>
      <dsp:spPr>
        <a:xfrm>
          <a:off x="5892522" y="3518104"/>
          <a:ext cx="1305580" cy="130558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 r="-4000"/>
          </a:stretch>
        </a:blipFill>
        <a:ln>
          <a:noFill/>
        </a:ln>
        <a:effectLst/>
      </dsp:spPr>
      <dsp:style>
        <a:lnRef idx="0">
          <a:scrgbClr r="0" g="0" b="0"/>
        </a:lnRef>
        <a:fillRef idx="1">
          <a:scrgbClr r="0" g="0" b="0"/>
        </a:fillRef>
        <a:effectRef idx="2">
          <a:scrgbClr r="0" g="0" b="0"/>
        </a:effectRef>
        <a:fontRef idx="minor"/>
      </dsp:style>
    </dsp:sp>
    <dsp:sp modelId="{71398682-65A0-B844-B7A6-CEF2CA5DAA3D}">
      <dsp:nvSpPr>
        <dsp:cNvPr id="0" name=""/>
        <dsp:cNvSpPr/>
      </dsp:nvSpPr>
      <dsp:spPr>
        <a:xfrm>
          <a:off x="7198102" y="3518104"/>
          <a:ext cx="1505770" cy="130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marL="0" lvl="0" indent="0" algn="l" defTabSz="800100">
            <a:lnSpc>
              <a:spcPct val="90000"/>
            </a:lnSpc>
            <a:spcBef>
              <a:spcPct val="0"/>
            </a:spcBef>
            <a:spcAft>
              <a:spcPct val="35000"/>
            </a:spcAft>
            <a:buNone/>
          </a:pPr>
          <a:r>
            <a:rPr lang="en-US" sz="1800" kern="1200" dirty="0"/>
            <a:t>Bioinformatics</a:t>
          </a:r>
        </a:p>
      </dsp:txBody>
      <dsp:txXfrm>
        <a:off x="7198102" y="3518104"/>
        <a:ext cx="1505770" cy="130558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1.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2.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36B7F7AB-D204-8B4D-80CC-01468B5528A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2550738" cy="162030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ED89809A-06DC-244C-A665-5A61327CFD8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5143904"/>
          <a:ext cx="2554664" cy="1437583"/>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192D4A-9311-42B8-9FE3-501297519819}"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37EBA2-4BDD-4D93-9CF7-0DAA8C328FBE}" type="slidenum">
              <a:rPr lang="en-US" smtClean="0"/>
              <a:t>‹#›</a:t>
            </a:fld>
            <a:endParaRPr lang="en-US"/>
          </a:p>
        </p:txBody>
      </p:sp>
    </p:spTree>
    <p:extLst>
      <p:ext uri="{BB962C8B-B14F-4D97-AF65-F5344CB8AC3E}">
        <p14:creationId xmlns:p14="http://schemas.microsoft.com/office/powerpoint/2010/main" val="302677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as we</a:t>
            </a:r>
            <a:r>
              <a:rPr lang="en-US" baseline="0" dirty="0"/>
              <a:t> all know, </a:t>
            </a:r>
            <a:r>
              <a:rPr lang="en-US" dirty="0"/>
              <a:t>during cell death,</a:t>
            </a:r>
            <a:r>
              <a:rPr lang="en-US" baseline="0" dirty="0"/>
              <a:t> DNA not within a membrane is shed into the bloodstream. Under normal conditions most of the DNA comes from apoptosis of blood cells. In some conditions including cancer, the quantity of cfDNA in circulation increases, but against the background of fragments from normal cells it forms a small minority.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Cancer in late-stage disease can be detected with ultra-high sequencing. But for </a:t>
            </a:r>
            <a:r>
              <a:rPr lang="en-US" baseline="0" dirty="0" err="1"/>
              <a:t>ealier</a:t>
            </a:r>
            <a:r>
              <a:rPr lang="en-US" baseline="0" dirty="0"/>
              <a:t> detection, more sensitive methods are necessary.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dirty="0"/>
          </a:p>
        </p:txBody>
      </p:sp>
    </p:spTree>
    <p:extLst>
      <p:ext uri="{BB962C8B-B14F-4D97-AF65-F5344CB8AC3E}">
        <p14:creationId xmlns:p14="http://schemas.microsoft.com/office/powerpoint/2010/main" val="380409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a:t>
            </a:r>
            <a:r>
              <a:rPr lang="en-US" baseline="0" dirty="0"/>
              <a:t>e paper </a:t>
            </a:r>
            <a:r>
              <a:rPr lang="en-US" sz="1200" i="1" dirty="0"/>
              <a:t>Fragment Length of Circulating Tumor DNA </a:t>
            </a:r>
            <a:r>
              <a:rPr lang="en-US" sz="1200" i="0" dirty="0"/>
              <a:t>from</a:t>
            </a:r>
            <a:r>
              <a:rPr lang="en-US" sz="1200" i="0" baseline="0" dirty="0"/>
              <a:t> Jay </a:t>
            </a:r>
            <a:r>
              <a:rPr lang="en-US" sz="1200" i="0" baseline="0" dirty="0" err="1"/>
              <a:t>Shendure’s</a:t>
            </a:r>
            <a:r>
              <a:rPr lang="en-US" sz="1200" i="0" baseline="0" dirty="0"/>
              <a:t> lab was one of the early papers to note a difference in the fragment length distribution of circulating tumor DNA vs normal.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baseline="0" dirty="0"/>
              <a:t>They found in cell-free DNA from melanoma patients that fragments occurred more commonly at a shorter fragment length than those from healthy donors (132–145 </a:t>
            </a:r>
            <a:r>
              <a:rPr lang="en-US" sz="1200" i="0" baseline="0" dirty="0" err="1"/>
              <a:t>bp</a:t>
            </a:r>
            <a:r>
              <a:rPr lang="en-US" sz="1200" i="0" baseline="0" dirty="0"/>
              <a:t> vs. 165 </a:t>
            </a:r>
            <a:r>
              <a:rPr lang="en-US" sz="1200" i="0" baseline="0" dirty="0" err="1"/>
              <a:t>bp</a:t>
            </a:r>
            <a:r>
              <a:rPr lang="en-US" sz="1200" i="0" baseline="0" dirty="0"/>
              <a:t>, respectively). So as illustrated in the plot here, we can see the dominant peaks of 132 and 145bp for the melanoma samples vs. 165bp for the healthy donor’s DNA. The 165bp length corresponds to the length of the DNA wrapped around a nucleosome plus a linker.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baseline="0" dirty="0"/>
              <a:t>The mechanism for how the shorter fragments are created are not completely understood. One hypothesis is that tissue-specific differences in nucleosome wrapping result in fragment lengths that differ between hematopoietic cells and other tissue.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dirty="0"/>
          </a:p>
        </p:txBody>
      </p:sp>
    </p:spTree>
    <p:extLst>
      <p:ext uri="{BB962C8B-B14F-4D97-AF65-F5344CB8AC3E}">
        <p14:creationId xmlns:p14="http://schemas.microsoft.com/office/powerpoint/2010/main" val="44578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hey proposed a metric for quantifying fragment length and position, called Windowed Protection Score. It is a sliding 120bp window counting the number of fragments with an endpoint within the window vs. having both ends outside the window. By this metric, sequences with shorter fragments predominating will tend to have a lower overall WPS than sequences with longer fragments.</a:t>
            </a:r>
          </a:p>
          <a:p>
            <a:endParaRPr lang="en-US" dirty="0"/>
          </a:p>
          <a:p>
            <a:r>
              <a:rPr lang="en-US" dirty="0"/>
              <a:t>Looking at the cartoon to right</a:t>
            </a:r>
            <a:r>
              <a:rPr lang="en-US" baseline="0" dirty="0"/>
              <a:t> here, we see a periodicity in the WPS plotted here, with the lower WPS scores correlating with the locations of nucleosomes and other genomic features such as TSS.</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dirty="0"/>
          </a:p>
        </p:txBody>
      </p:sp>
    </p:spTree>
    <p:extLst>
      <p:ext uri="{BB962C8B-B14F-4D97-AF65-F5344CB8AC3E}">
        <p14:creationId xmlns:p14="http://schemas.microsoft.com/office/powerpoint/2010/main" val="2915719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2B2F-9B7C-3A4F-A45C-1CB0689813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80BDD9-7D03-7940-974B-B83CB520B008}"/>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98EB64-BCB5-C94F-B44F-ABCE6592AF02}"/>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5A94066D-5F08-FF44-9885-A7A2A3CF6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1B708-0224-1C4C-AD1D-C094F44A997A}"/>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50789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60D7E-C23B-0A4D-992C-56893DC88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4B1D1B-5BD6-5F49-A8DF-0F6FF057B2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BB093-CDF1-9C42-B83C-762FDFFDC9C2}"/>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8D4FB628-B5E4-B641-A679-45817D308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4654E-9A7B-284F-B733-2230C9510638}"/>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113871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66D718-9A9D-6C4E-AD6B-4B68E6DA320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F8524D-8740-764D-B6EB-5B4EA85C6218}"/>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2B22B-A260-1A4E-98BD-8CB33CFC215D}"/>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09F99A42-0D15-A847-8DF2-BB2FA9720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0E424-4087-7248-A593-C4E1086B0849}"/>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2246341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82880" y="-182880"/>
            <a:ext cx="12557760" cy="7229856"/>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 y="0"/>
            <a:ext cx="1399591" cy="6858000"/>
          </a:xfrm>
          <a:prstGeom prst="rect">
            <a:avLst/>
          </a:prstGeom>
        </p:spPr>
      </p:pic>
      <p:sp>
        <p:nvSpPr>
          <p:cNvPr id="2" name="Title 1"/>
          <p:cNvSpPr>
            <a:spLocks noGrp="1"/>
          </p:cNvSpPr>
          <p:nvPr>
            <p:ph type="ctrTitle"/>
          </p:nvPr>
        </p:nvSpPr>
        <p:spPr bwMode="auto">
          <a:xfrm>
            <a:off x="2133600" y="1950723"/>
            <a:ext cx="9448800" cy="2802913"/>
          </a:xfrm>
        </p:spPr>
        <p:txBody>
          <a:bodyPr anchor="b" anchorCtr="0">
            <a:noAutofit/>
          </a:bodyPr>
          <a:lstStyle>
            <a:lvl1pPr>
              <a:defRPr sz="4267"/>
            </a:lvl1pPr>
          </a:lstStyle>
          <a:p>
            <a:r>
              <a:rPr lang="en-US"/>
              <a:t>Click to edit Master title style</a:t>
            </a:r>
            <a:endParaRPr lang="en-US" dirty="0"/>
          </a:p>
        </p:txBody>
      </p:sp>
      <p:sp>
        <p:nvSpPr>
          <p:cNvPr id="3" name="Subtitle 2"/>
          <p:cNvSpPr>
            <a:spLocks noGrp="1"/>
          </p:cNvSpPr>
          <p:nvPr>
            <p:ph type="subTitle" idx="1"/>
          </p:nvPr>
        </p:nvSpPr>
        <p:spPr bwMode="auto">
          <a:xfrm>
            <a:off x="2133600" y="4876800"/>
            <a:ext cx="9448800" cy="1097280"/>
          </a:xfrm>
        </p:spPr>
        <p:txBody>
          <a:bodyPr>
            <a:noAutofit/>
          </a:bodyPr>
          <a:lstStyle>
            <a:lvl1pPr marL="0" indent="0" algn="l">
              <a:lnSpc>
                <a:spcPct val="100000"/>
              </a:lnSpc>
              <a:spcBef>
                <a:spcPts val="0"/>
              </a:spcBef>
              <a:buNone/>
              <a:defRPr sz="1867" b="1">
                <a:solidFill>
                  <a:srgbClr val="000000"/>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US" dirty="0"/>
          </a:p>
        </p:txBody>
      </p:sp>
      <p:sp>
        <p:nvSpPr>
          <p:cNvPr id="23" name="Text Placeholder 7"/>
          <p:cNvSpPr>
            <a:spLocks noGrp="1"/>
          </p:cNvSpPr>
          <p:nvPr>
            <p:ph type="body" sz="quarter" idx="12" hasCustomPrompt="1"/>
          </p:nvPr>
        </p:nvSpPr>
        <p:spPr bwMode="gray">
          <a:xfrm>
            <a:off x="0" y="853440"/>
            <a:ext cx="2133600" cy="731520"/>
          </a:xfrm>
          <a:solidFill>
            <a:srgbClr val="8D1F1B"/>
          </a:solidFill>
        </p:spPr>
        <p:txBody>
          <a:bodyPr lIns="182880" tIns="45720" rIns="91440" bIns="45720" anchor="ctr" anchorCtr="0">
            <a:normAutofit/>
          </a:bodyPr>
          <a:lstStyle>
            <a:lvl1pPr marL="0" indent="0">
              <a:spcBef>
                <a:spcPts val="0"/>
              </a:spcBef>
              <a:buFont typeface="Arial"/>
              <a:buNone/>
              <a:defRPr sz="1067" b="1" i="0" baseline="0">
                <a:solidFill>
                  <a:schemeClr val="bg1"/>
                </a:solidFill>
                <a:latin typeface="+mn-lt"/>
              </a:defRPr>
            </a:lvl1pPr>
            <a:lvl2pPr marL="0" indent="0">
              <a:spcBef>
                <a:spcPts val="0"/>
              </a:spcBef>
              <a:buFont typeface="Arial"/>
              <a:buNone/>
              <a:defRPr sz="1333" b="1">
                <a:solidFill>
                  <a:schemeClr val="bg1"/>
                </a:solidFill>
              </a:defRPr>
            </a:lvl2pPr>
            <a:lvl3pPr marL="0" indent="0">
              <a:spcBef>
                <a:spcPts val="0"/>
              </a:spcBef>
              <a:buFont typeface="Arial"/>
              <a:buNone/>
              <a:defRPr sz="1333" b="1">
                <a:solidFill>
                  <a:schemeClr val="bg1"/>
                </a:solidFill>
              </a:defRPr>
            </a:lvl3pPr>
            <a:lvl4pPr marL="0" indent="0">
              <a:spcBef>
                <a:spcPts val="0"/>
              </a:spcBef>
              <a:buFont typeface="Arial"/>
              <a:buNone/>
              <a:defRPr sz="1333" b="1">
                <a:solidFill>
                  <a:schemeClr val="bg1"/>
                </a:solidFill>
              </a:defRPr>
            </a:lvl4pPr>
            <a:lvl5pPr marL="0" indent="0">
              <a:spcBef>
                <a:spcPts val="0"/>
              </a:spcBef>
              <a:buFont typeface="Arial"/>
              <a:buNone/>
              <a:defRPr sz="1333" b="1">
                <a:solidFill>
                  <a:schemeClr val="bg1"/>
                </a:solidFill>
              </a:defRPr>
            </a:lvl5pPr>
          </a:lstStyle>
          <a:p>
            <a:pPr lvl="0"/>
            <a:r>
              <a:rPr lang="en-US" dirty="0"/>
              <a:t>Business or Operating Unit/Franchise or Department</a:t>
            </a:r>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87467" y="6188125"/>
            <a:ext cx="1828800" cy="333911"/>
          </a:xfrm>
          <a:prstGeom prst="rect">
            <a:avLst/>
          </a:prstGeom>
        </p:spPr>
      </p:pic>
    </p:spTree>
    <p:extLst>
      <p:ext uri="{BB962C8B-B14F-4D97-AF65-F5344CB8AC3E}">
        <p14:creationId xmlns:p14="http://schemas.microsoft.com/office/powerpoint/2010/main" val="364249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5ADC-E229-8745-96FC-C437BD4454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41991-CEB0-424F-A8AB-0ED110013C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6DE56-7808-114F-AB99-8DA106AC870A}"/>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1FC806BE-A245-494A-947E-CC28467D8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6E60B-EFD9-3446-9504-1BBE6B96C7D3}"/>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366908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8449-FA01-C24D-9836-44E6D2EECDDA}"/>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E6C570-6FD5-E442-BA85-2EC2FE4C36A6}"/>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499E8D-32BC-0549-9226-F59C717AF315}"/>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A660F5F8-142E-E047-9DD4-7945F5DCF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9C361-2E04-C54F-83B6-B4D25555DDF4}"/>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3373505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322A-616A-9C42-ADB8-F126B147F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256D6-CB80-D541-9E5A-EDBB4BBDF61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10657F-7B92-5E41-9233-A598290F8D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D7D425-2363-2A4E-A5A2-D823E30D611F}"/>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6" name="Footer Placeholder 5">
            <a:extLst>
              <a:ext uri="{FF2B5EF4-FFF2-40B4-BE49-F238E27FC236}">
                <a16:creationId xmlns:a16="http://schemas.microsoft.com/office/drawing/2014/main" id="{305033A8-E3E6-E64A-AB2F-FB166443B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A64195-CC83-F24B-8F88-6EF6AEEC3695}"/>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1004742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07E9-E610-EC42-8D3A-7B9D22AA740E}"/>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8E22AE-2547-2F4E-ADEF-DFEF46D9AE7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CEA97D-BBA1-D94A-91C5-A8E29E9CFEF9}"/>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BC1B21-8607-B74F-8D77-6FDC6BE6D66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391A91-5900-FA44-B9F9-30CF87F2512E}"/>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85477A-1BA0-064E-9BEF-587AF55BC90E}"/>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8" name="Footer Placeholder 7">
            <a:extLst>
              <a:ext uri="{FF2B5EF4-FFF2-40B4-BE49-F238E27FC236}">
                <a16:creationId xmlns:a16="http://schemas.microsoft.com/office/drawing/2014/main" id="{23B45BDD-749D-4D4C-9263-2B6847F4F6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401EC4-40B6-EC4A-B8FA-2E5BA1BC0327}"/>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2855987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F589-414B-E24C-B247-524FCBDFB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1205DD-B9C6-D443-87BF-81A70FBAF7BD}"/>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4" name="Footer Placeholder 3">
            <a:extLst>
              <a:ext uri="{FF2B5EF4-FFF2-40B4-BE49-F238E27FC236}">
                <a16:creationId xmlns:a16="http://schemas.microsoft.com/office/drawing/2014/main" id="{582075ED-CC78-D441-A8A3-3353944FEB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0970B5-4F48-4E41-B93F-AEFB858D9988}"/>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150389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76F1D2-D892-3A44-A87B-C6940260465E}"/>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3" name="Footer Placeholder 2">
            <a:extLst>
              <a:ext uri="{FF2B5EF4-FFF2-40B4-BE49-F238E27FC236}">
                <a16:creationId xmlns:a16="http://schemas.microsoft.com/office/drawing/2014/main" id="{E8E54D44-CC34-C64D-B7AC-1ACBDFF7B7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2E5CE8-D790-D144-846D-EC845A7FC6C9}"/>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8033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65FD-2206-9541-84B3-4D8DECBBA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47B34C-6D96-284B-AA6B-BC116F4C37B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1D62EB-1A39-0347-89CE-A17C132CD85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1CB6A3-C517-8E43-8AE1-FFCF5A64FB73}"/>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6" name="Footer Placeholder 5">
            <a:extLst>
              <a:ext uri="{FF2B5EF4-FFF2-40B4-BE49-F238E27FC236}">
                <a16:creationId xmlns:a16="http://schemas.microsoft.com/office/drawing/2014/main" id="{5E24B08C-790D-BF43-8DCE-54686C37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5D3DBC-40C2-B44F-9C9C-26434E508C6B}"/>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201067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BEEA-3BA9-9A47-B8E8-25D6CB02A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8F679C-7F6D-1944-A550-0D5C3F5F75DB}"/>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DEC3A9E-179D-D245-8DFE-19FC34AA6CE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E1F002-35B1-1443-A31D-8B990489AD76}"/>
              </a:ext>
            </a:extLst>
          </p:cNvPr>
          <p:cNvSpPr>
            <a:spLocks noGrp="1"/>
          </p:cNvSpPr>
          <p:nvPr>
            <p:ph type="dt" sz="half" idx="10"/>
          </p:nvPr>
        </p:nvSpPr>
        <p:spPr/>
        <p:txBody>
          <a:bodyPr/>
          <a:lstStyle/>
          <a:p>
            <a:fld id="{1AFCFC3B-EE75-BE4A-9B80-B589265F84E9}" type="datetimeFigureOut">
              <a:rPr lang="en-US" smtClean="0"/>
              <a:t>8/14/19</a:t>
            </a:fld>
            <a:endParaRPr lang="en-US"/>
          </a:p>
        </p:txBody>
      </p:sp>
      <p:sp>
        <p:nvSpPr>
          <p:cNvPr id="6" name="Footer Placeholder 5">
            <a:extLst>
              <a:ext uri="{FF2B5EF4-FFF2-40B4-BE49-F238E27FC236}">
                <a16:creationId xmlns:a16="http://schemas.microsoft.com/office/drawing/2014/main" id="{64CD08B3-A729-AB4A-8E2C-4D1A3C1B5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44C4A-6F9D-1244-9114-CC1ED0E68714}"/>
              </a:ext>
            </a:extLst>
          </p:cNvPr>
          <p:cNvSpPr>
            <a:spLocks noGrp="1"/>
          </p:cNvSpPr>
          <p:nvPr>
            <p:ph type="sldNum" sz="quarter" idx="12"/>
          </p:nvPr>
        </p:nvSpPr>
        <p:spPr/>
        <p:txBody>
          <a:bodyPr/>
          <a:lstStyle/>
          <a:p>
            <a:fld id="{A3DB1E80-15CB-4446-BB9E-2B540A74911B}" type="slidenum">
              <a:rPr lang="en-US" smtClean="0"/>
              <a:t>‹#›</a:t>
            </a:fld>
            <a:endParaRPr lang="en-US"/>
          </a:p>
        </p:txBody>
      </p:sp>
    </p:spTree>
    <p:extLst>
      <p:ext uri="{BB962C8B-B14F-4D97-AF65-F5344CB8AC3E}">
        <p14:creationId xmlns:p14="http://schemas.microsoft.com/office/powerpoint/2010/main" val="59278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CCCC5-CAA2-7A49-8BBA-FEC0A601073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0EDC4F-0344-314C-8C21-106BEB437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88D20-E06F-C446-97B9-6CC0D0AE3762}"/>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FCFC3B-EE75-BE4A-9B80-B589265F84E9}" type="datetimeFigureOut">
              <a:rPr lang="en-US" smtClean="0"/>
              <a:t>8/14/19</a:t>
            </a:fld>
            <a:endParaRPr lang="en-US"/>
          </a:p>
        </p:txBody>
      </p:sp>
      <p:sp>
        <p:nvSpPr>
          <p:cNvPr id="5" name="Footer Placeholder 4">
            <a:extLst>
              <a:ext uri="{FF2B5EF4-FFF2-40B4-BE49-F238E27FC236}">
                <a16:creationId xmlns:a16="http://schemas.microsoft.com/office/drawing/2014/main" id="{A84FC25A-412A-B94D-8F80-17BF5907DFAD}"/>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C77274-43B5-D143-B4E9-ED0A4BBA586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B1E80-15CB-4446-BB9E-2B540A74911B}" type="slidenum">
              <a:rPr lang="en-US" smtClean="0"/>
              <a:t>‹#›</a:t>
            </a:fld>
            <a:endParaRPr lang="en-US"/>
          </a:p>
        </p:txBody>
      </p:sp>
    </p:spTree>
    <p:extLst>
      <p:ext uri="{BB962C8B-B14F-4D97-AF65-F5344CB8AC3E}">
        <p14:creationId xmlns:p14="http://schemas.microsoft.com/office/powerpoint/2010/main" val="3283885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mailto:rebecca.leary@novartis.com" TargetMode="External"/><Relationship Id="rId7" Type="http://schemas.openxmlformats.org/officeDocument/2006/relationships/image" Target="../media/image7.jpeg"/><Relationship Id="rId2" Type="http://schemas.openxmlformats.org/officeDocument/2006/relationships/hyperlink" Target="mailto:alejandro.balbin@novartis.com" TargetMode="External"/><Relationship Id="rId1" Type="http://schemas.openxmlformats.org/officeDocument/2006/relationships/slideLayout" Target="../slideLayouts/slideLayout2.xml"/><Relationship Id="rId6" Type="http://schemas.openxmlformats.org/officeDocument/2006/relationships/hyperlink" Target="mailto:ben.gustafson@novartis.com" TargetMode="External"/><Relationship Id="rId5" Type="http://schemas.openxmlformats.org/officeDocument/2006/relationships/hyperlink" Target="mailto:markus.riester@novartis.com" TargetMode="External"/><Relationship Id="rId4" Type="http://schemas.openxmlformats.org/officeDocument/2006/relationships/hyperlink" Target="mailto:katie.daco@novarti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371/journal.pgen.100616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b="1" dirty="0"/>
              <a:t>Multi-level genomic models for earlier cancer detection</a:t>
            </a:r>
            <a:endParaRPr lang="en-US" dirty="0"/>
          </a:p>
        </p:txBody>
      </p:sp>
      <p:sp>
        <p:nvSpPr>
          <p:cNvPr id="4" name="Subtitle 3"/>
          <p:cNvSpPr>
            <a:spLocks noGrp="1"/>
          </p:cNvSpPr>
          <p:nvPr>
            <p:ph type="subTitle" idx="1"/>
          </p:nvPr>
        </p:nvSpPr>
        <p:spPr/>
        <p:txBody>
          <a:bodyPr/>
          <a:lstStyle/>
          <a:p>
            <a:r>
              <a:rPr lang="en-US" sz="3733" dirty="0">
                <a:solidFill>
                  <a:schemeClr val="accent2">
                    <a:lumMod val="50000"/>
                  </a:schemeClr>
                </a:solidFill>
              </a:rPr>
              <a:t>14</a:t>
            </a:r>
            <a:r>
              <a:rPr lang="en-US" sz="3733" baseline="30000" dirty="0">
                <a:solidFill>
                  <a:schemeClr val="accent2">
                    <a:lumMod val="50000"/>
                  </a:schemeClr>
                </a:solidFill>
              </a:rPr>
              <a:t>th</a:t>
            </a:r>
            <a:r>
              <a:rPr lang="en-US" sz="3733" dirty="0">
                <a:solidFill>
                  <a:schemeClr val="accent2">
                    <a:lumMod val="50000"/>
                  </a:schemeClr>
                </a:solidFill>
              </a:rPr>
              <a:t> August, 2019</a:t>
            </a:r>
          </a:p>
        </p:txBody>
      </p:sp>
      <p:sp>
        <p:nvSpPr>
          <p:cNvPr id="17" name="Text Placeholder 16"/>
          <p:cNvSpPr>
            <a:spLocks noGrp="1"/>
          </p:cNvSpPr>
          <p:nvPr>
            <p:ph type="body" sz="quarter" idx="12"/>
          </p:nvPr>
        </p:nvSpPr>
        <p:spPr/>
        <p:txBody>
          <a:bodyPr/>
          <a:lstStyle/>
          <a:p>
            <a:r>
              <a:rPr lang="en-US" dirty="0"/>
              <a:t>OncDS</a:t>
            </a:r>
          </a:p>
        </p:txBody>
      </p:sp>
    </p:spTree>
    <p:extLst>
      <p:ext uri="{BB962C8B-B14F-4D97-AF65-F5344CB8AC3E}">
        <p14:creationId xmlns:p14="http://schemas.microsoft.com/office/powerpoint/2010/main" val="149734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811728" y="1094183"/>
          <a:ext cx="8703873" cy="5295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1"/>
          </p:nvPr>
        </p:nvSpPr>
        <p:spPr/>
        <p:txBody>
          <a:bodyPr/>
          <a:lstStyle/>
          <a:p>
            <a:fld id="{47547CF9-5B10-D24F-A8D7-45A9778164F7}" type="slidenum">
              <a:rPr lang="uk-UA" smtClean="0"/>
              <a:pPr/>
              <a:t>2</a:t>
            </a:fld>
            <a:endParaRPr lang="uk-UA" dirty="0"/>
          </a:p>
        </p:txBody>
      </p:sp>
      <p:sp>
        <p:nvSpPr>
          <p:cNvPr id="7" name="TextBox 6"/>
          <p:cNvSpPr txBox="1"/>
          <p:nvPr/>
        </p:nvSpPr>
        <p:spPr>
          <a:xfrm>
            <a:off x="170244" y="824879"/>
            <a:ext cx="8159606" cy="369332"/>
          </a:xfrm>
          <a:prstGeom prst="rect">
            <a:avLst/>
          </a:prstGeom>
          <a:noFill/>
        </p:spPr>
        <p:txBody>
          <a:bodyPr wrap="none" rtlCol="0">
            <a:spAutoFit/>
          </a:bodyPr>
          <a:lstStyle/>
          <a:p>
            <a:r>
              <a:rPr lang="en-US" i="1" dirty="0"/>
              <a:t>Elucidating the molecular basis of therapeutic response for individual cancer patients </a:t>
            </a:r>
          </a:p>
        </p:txBody>
      </p:sp>
      <p:sp>
        <p:nvSpPr>
          <p:cNvPr id="8" name="Rectangle 25"/>
          <p:cNvSpPr txBox="1">
            <a:spLocks noChangeArrowheads="1"/>
          </p:cNvSpPr>
          <p:nvPr/>
        </p:nvSpPr>
        <p:spPr bwMode="gray">
          <a:xfrm>
            <a:off x="170244" y="178481"/>
            <a:ext cx="11851512" cy="781050"/>
          </a:xfrm>
          <a:prstGeom prst="rect">
            <a:avLst/>
          </a:prstGeom>
          <a:noFill/>
          <a:ln w="9525">
            <a:noFill/>
            <a:miter lim="800000"/>
            <a:headEnd/>
            <a:tailEnd/>
          </a:ln>
          <a:effectLst/>
        </p:spPr>
        <p:txBody>
          <a:bodyPr vert="horz" wrap="square" lIns="45720" tIns="45720" rIns="45720" bIns="45720" numCol="1" anchor="ctr" anchorCtr="0" compatLnSpc="1">
            <a:prstTxWarp prst="textNoShape">
              <a:avLst/>
            </a:prstTxWarp>
            <a:noAutofit/>
          </a:bodyPr>
          <a:lstStyle>
            <a:lvl1pPr algn="l" rtl="0" eaLnBrk="1" fontAlgn="base" hangingPunct="1">
              <a:lnSpc>
                <a:spcPct val="95000"/>
              </a:lnSpc>
              <a:spcBef>
                <a:spcPct val="0"/>
              </a:spcBef>
              <a:spcAft>
                <a:spcPct val="0"/>
              </a:spcAft>
              <a:defRPr sz="2800">
                <a:solidFill>
                  <a:srgbClr val="FFFFFF"/>
                </a:solidFill>
                <a:latin typeface="+mj-lt"/>
                <a:ea typeface="+mj-ea"/>
                <a:cs typeface="+mj-cs"/>
              </a:defRPr>
            </a:lvl1pPr>
            <a:lvl2pPr algn="l" rtl="0" eaLnBrk="1" fontAlgn="base" hangingPunct="1">
              <a:lnSpc>
                <a:spcPct val="95000"/>
              </a:lnSpc>
              <a:spcBef>
                <a:spcPct val="0"/>
              </a:spcBef>
              <a:spcAft>
                <a:spcPct val="0"/>
              </a:spcAft>
              <a:defRPr sz="2800">
                <a:solidFill>
                  <a:schemeClr val="folHlink"/>
                </a:solidFill>
                <a:latin typeface="Arial" pitchFamily="34" charset="0"/>
              </a:defRPr>
            </a:lvl2pPr>
            <a:lvl3pPr algn="l" rtl="0" eaLnBrk="1" fontAlgn="base" hangingPunct="1">
              <a:lnSpc>
                <a:spcPct val="95000"/>
              </a:lnSpc>
              <a:spcBef>
                <a:spcPct val="0"/>
              </a:spcBef>
              <a:spcAft>
                <a:spcPct val="0"/>
              </a:spcAft>
              <a:defRPr sz="2800">
                <a:solidFill>
                  <a:schemeClr val="folHlink"/>
                </a:solidFill>
                <a:latin typeface="Arial" pitchFamily="34" charset="0"/>
              </a:defRPr>
            </a:lvl3pPr>
            <a:lvl4pPr algn="l" rtl="0" eaLnBrk="1" fontAlgn="base" hangingPunct="1">
              <a:lnSpc>
                <a:spcPct val="95000"/>
              </a:lnSpc>
              <a:spcBef>
                <a:spcPct val="0"/>
              </a:spcBef>
              <a:spcAft>
                <a:spcPct val="0"/>
              </a:spcAft>
              <a:defRPr sz="2800">
                <a:solidFill>
                  <a:schemeClr val="folHlink"/>
                </a:solidFill>
                <a:latin typeface="Arial" pitchFamily="34" charset="0"/>
              </a:defRPr>
            </a:lvl4pPr>
            <a:lvl5pPr algn="l" rtl="0" eaLnBrk="1" fontAlgn="base" hangingPunct="1">
              <a:lnSpc>
                <a:spcPct val="95000"/>
              </a:lnSpc>
              <a:spcBef>
                <a:spcPct val="0"/>
              </a:spcBef>
              <a:spcAft>
                <a:spcPct val="0"/>
              </a:spcAft>
              <a:defRPr sz="2800">
                <a:solidFill>
                  <a:schemeClr val="folHlink"/>
                </a:solidFill>
                <a:latin typeface="Arial" pitchFamily="34" charset="0"/>
              </a:defRPr>
            </a:lvl5pPr>
            <a:lvl6pPr marL="457200" algn="l" rtl="0" eaLnBrk="1" fontAlgn="base" hangingPunct="1">
              <a:lnSpc>
                <a:spcPct val="95000"/>
              </a:lnSpc>
              <a:spcBef>
                <a:spcPct val="0"/>
              </a:spcBef>
              <a:spcAft>
                <a:spcPct val="0"/>
              </a:spcAft>
              <a:defRPr sz="2800">
                <a:solidFill>
                  <a:schemeClr val="folHlink"/>
                </a:solidFill>
                <a:latin typeface="Arial" pitchFamily="34" charset="0"/>
              </a:defRPr>
            </a:lvl6pPr>
            <a:lvl7pPr marL="914400" algn="l" rtl="0" eaLnBrk="1" fontAlgn="base" hangingPunct="1">
              <a:lnSpc>
                <a:spcPct val="95000"/>
              </a:lnSpc>
              <a:spcBef>
                <a:spcPct val="0"/>
              </a:spcBef>
              <a:spcAft>
                <a:spcPct val="0"/>
              </a:spcAft>
              <a:defRPr sz="2800">
                <a:solidFill>
                  <a:schemeClr val="folHlink"/>
                </a:solidFill>
                <a:latin typeface="Arial" pitchFamily="34" charset="0"/>
              </a:defRPr>
            </a:lvl7pPr>
            <a:lvl8pPr marL="1371600" algn="l" rtl="0" eaLnBrk="1" fontAlgn="base" hangingPunct="1">
              <a:lnSpc>
                <a:spcPct val="95000"/>
              </a:lnSpc>
              <a:spcBef>
                <a:spcPct val="0"/>
              </a:spcBef>
              <a:spcAft>
                <a:spcPct val="0"/>
              </a:spcAft>
              <a:defRPr sz="2800">
                <a:solidFill>
                  <a:schemeClr val="folHlink"/>
                </a:solidFill>
                <a:latin typeface="Arial" pitchFamily="34" charset="0"/>
              </a:defRPr>
            </a:lvl8pPr>
            <a:lvl9pPr marL="1828800" algn="l" rtl="0" eaLnBrk="1" fontAlgn="base" hangingPunct="1">
              <a:lnSpc>
                <a:spcPct val="95000"/>
              </a:lnSpc>
              <a:spcBef>
                <a:spcPct val="0"/>
              </a:spcBef>
              <a:spcAft>
                <a:spcPct val="0"/>
              </a:spcAft>
              <a:defRPr sz="2800">
                <a:solidFill>
                  <a:schemeClr val="folHlink"/>
                </a:solidFill>
                <a:latin typeface="Arial" pitchFamily="34" charset="0"/>
              </a:defRPr>
            </a:lvl9pPr>
          </a:lstStyle>
          <a:p>
            <a:pPr>
              <a:lnSpc>
                <a:spcPct val="85000"/>
              </a:lnSpc>
            </a:pPr>
            <a:r>
              <a:rPr lang="en-US" sz="4000" b="1" dirty="0">
                <a:solidFill>
                  <a:schemeClr val="tx1"/>
                </a:solidFill>
              </a:rPr>
              <a:t>The NIBR </a:t>
            </a:r>
            <a:r>
              <a:rPr lang="en-US" sz="4000" b="1" dirty="0" err="1">
                <a:solidFill>
                  <a:schemeClr val="tx1"/>
                </a:solidFill>
              </a:rPr>
              <a:t>OncDS</a:t>
            </a:r>
            <a:r>
              <a:rPr lang="en-US" sz="4000" b="1" dirty="0">
                <a:solidFill>
                  <a:schemeClr val="tx1"/>
                </a:solidFill>
              </a:rPr>
              <a:t> and Next Generation Diagnostics Groups</a:t>
            </a:r>
            <a:endParaRPr lang="en-US" sz="4000" b="1" i="1" dirty="0">
              <a:solidFill>
                <a:schemeClr val="tx1"/>
              </a:solidFill>
            </a:endParaRPr>
          </a:p>
        </p:txBody>
      </p:sp>
      <p:grpSp>
        <p:nvGrpSpPr>
          <p:cNvPr id="9" name="Group 8"/>
          <p:cNvGrpSpPr/>
          <p:nvPr/>
        </p:nvGrpSpPr>
        <p:grpSpPr>
          <a:xfrm>
            <a:off x="2590801" y="741268"/>
            <a:ext cx="3787386" cy="1495857"/>
            <a:chOff x="1673009" y="177153"/>
            <a:chExt cx="1847260" cy="1495857"/>
          </a:xfrm>
        </p:grpSpPr>
        <p:sp>
          <p:nvSpPr>
            <p:cNvPr id="10" name="Rectangle 9"/>
            <p:cNvSpPr/>
            <p:nvPr/>
          </p:nvSpPr>
          <p:spPr>
            <a:xfrm>
              <a:off x="2007501" y="360792"/>
              <a:ext cx="1512768" cy="13122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1673009" y="177153"/>
              <a:ext cx="1512768" cy="13122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1440" tIns="0" rIns="91440" bIns="0" numCol="1" spcCol="1270" anchor="ctr" anchorCtr="0">
              <a:noAutofit/>
            </a:bodyPr>
            <a:lstStyle/>
            <a:p>
              <a:pPr defTabSz="1066800">
                <a:lnSpc>
                  <a:spcPct val="90000"/>
                </a:lnSpc>
                <a:spcBef>
                  <a:spcPct val="0"/>
                </a:spcBef>
                <a:spcAft>
                  <a:spcPct val="35000"/>
                </a:spcAft>
              </a:pPr>
              <a:r>
                <a:rPr lang="en-US" sz="2800" dirty="0">
                  <a:latin typeface="+mj-lt"/>
                </a:rPr>
                <a:t>Clinical trials</a:t>
              </a:r>
            </a:p>
          </p:txBody>
        </p:sp>
      </p:grpSp>
      <p:sp>
        <p:nvSpPr>
          <p:cNvPr id="2" name="Footer Placeholder 1"/>
          <p:cNvSpPr>
            <a:spLocks noGrp="1"/>
          </p:cNvSpPr>
          <p:nvPr>
            <p:ph type="ftr" sz="quarter" idx="10"/>
          </p:nvPr>
        </p:nvSpPr>
        <p:spPr/>
        <p:txBody>
          <a:bodyPr/>
          <a:lstStyle/>
          <a:p>
            <a:r>
              <a:rPr lang="en-US"/>
              <a:t>Public</a:t>
            </a:r>
            <a:endParaRPr lang="en-US" dirty="0"/>
          </a:p>
        </p:txBody>
      </p:sp>
    </p:spTree>
    <p:extLst>
      <p:ext uri="{BB962C8B-B14F-4D97-AF65-F5344CB8AC3E}">
        <p14:creationId xmlns:p14="http://schemas.microsoft.com/office/powerpoint/2010/main" val="524732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64"/>
            <a:ext cx="12192000" cy="1325563"/>
          </a:xfrm>
        </p:spPr>
        <p:txBody>
          <a:bodyPr>
            <a:normAutofit/>
          </a:bodyPr>
          <a:lstStyle/>
          <a:p>
            <a:pPr algn="ctr"/>
            <a:r>
              <a:rPr lang="en-US" sz="4000" b="1" dirty="0">
                <a:latin typeface="+mn-lt"/>
              </a:rPr>
              <a:t>Multi-level genomic models for earlier cancer detection</a:t>
            </a:r>
            <a:endParaRPr lang="en-US" sz="4000" dirty="0">
              <a:latin typeface="+mn-lt"/>
            </a:endParaRPr>
          </a:p>
        </p:txBody>
      </p:sp>
      <p:sp>
        <p:nvSpPr>
          <p:cNvPr id="16" name="TextBox 15"/>
          <p:cNvSpPr txBox="1"/>
          <p:nvPr/>
        </p:nvSpPr>
        <p:spPr>
          <a:xfrm>
            <a:off x="7452360" y="5309764"/>
            <a:ext cx="4739640" cy="1846659"/>
          </a:xfrm>
          <a:prstGeom prst="rect">
            <a:avLst/>
          </a:prstGeom>
          <a:noFill/>
        </p:spPr>
        <p:txBody>
          <a:bodyPr wrap="square" rtlCol="0">
            <a:spAutoFit/>
          </a:bodyPr>
          <a:lstStyle/>
          <a:p>
            <a:r>
              <a:rPr lang="en-US" dirty="0"/>
              <a:t>NIBR associates:</a:t>
            </a:r>
          </a:p>
          <a:p>
            <a:r>
              <a:rPr lang="en-US" sz="1600" dirty="0"/>
              <a:t>Alejandro Balbin – </a:t>
            </a:r>
            <a:r>
              <a:rPr lang="en-US" sz="1600" dirty="0">
                <a:hlinkClick r:id="rId2"/>
              </a:rPr>
              <a:t>alejandro.balbin@novartis.com</a:t>
            </a:r>
            <a:endParaRPr lang="en-US" sz="1600" dirty="0"/>
          </a:p>
          <a:p>
            <a:r>
              <a:rPr lang="en-US" sz="1600" dirty="0"/>
              <a:t>Rebecca Leary – </a:t>
            </a:r>
            <a:r>
              <a:rPr lang="en-US" sz="1600" dirty="0">
                <a:hlinkClick r:id="rId3"/>
              </a:rPr>
              <a:t>rebecca.leary@novartis.com</a:t>
            </a:r>
            <a:endParaRPr lang="en-US" sz="1600" dirty="0"/>
          </a:p>
          <a:p>
            <a:r>
              <a:rPr lang="en-US" sz="1600" dirty="0"/>
              <a:t>Katie </a:t>
            </a:r>
            <a:r>
              <a:rPr lang="en-US" sz="1600" dirty="0" err="1"/>
              <a:t>D’Aco</a:t>
            </a:r>
            <a:r>
              <a:rPr lang="en-US" sz="1600" dirty="0"/>
              <a:t> – </a:t>
            </a:r>
            <a:r>
              <a:rPr lang="en-US" sz="1600" dirty="0">
                <a:hlinkClick r:id="rId4"/>
              </a:rPr>
              <a:t>katie.daco@novartis.com</a:t>
            </a:r>
            <a:endParaRPr lang="en-US" sz="1600" dirty="0"/>
          </a:p>
          <a:p>
            <a:r>
              <a:rPr lang="en-US" sz="1600" dirty="0"/>
              <a:t>Markus </a:t>
            </a:r>
            <a:r>
              <a:rPr lang="en-US" sz="1600" dirty="0" err="1"/>
              <a:t>Riester</a:t>
            </a:r>
            <a:r>
              <a:rPr lang="en-US" sz="1600" dirty="0"/>
              <a:t> – </a:t>
            </a:r>
            <a:r>
              <a:rPr lang="en-US" sz="1600" dirty="0">
                <a:hlinkClick r:id="rId5"/>
              </a:rPr>
              <a:t>markus.riester@novartis.com</a:t>
            </a:r>
            <a:endParaRPr lang="en-US" sz="1600" dirty="0"/>
          </a:p>
          <a:p>
            <a:r>
              <a:rPr lang="nl" sz="1600" dirty="0"/>
              <a:t>Ben Gustafson </a:t>
            </a:r>
            <a:r>
              <a:rPr lang="en-US" sz="1600" dirty="0"/>
              <a:t>–  </a:t>
            </a:r>
            <a:r>
              <a:rPr lang="nl" sz="1600" dirty="0">
                <a:hlinkClick r:id="rId6"/>
              </a:rPr>
              <a:t>ben.gustafson@novartis.com</a:t>
            </a:r>
            <a:endParaRPr lang="en-US" sz="1600" dirty="0"/>
          </a:p>
          <a:p>
            <a:endParaRPr lang="en-US" sz="1600" dirty="0"/>
          </a:p>
        </p:txBody>
      </p:sp>
      <p:pic>
        <p:nvPicPr>
          <p:cNvPr id="1028" name="Picture 4" descr="Figure thumbnail fx1"/>
          <p:cNvPicPr>
            <a:picLocks noChangeAspect="1" noChangeArrowheads="1"/>
          </p:cNvPicPr>
          <p:nvPr/>
        </p:nvPicPr>
        <p:blipFill rotWithShape="1">
          <a:blip r:embed="rId7">
            <a:extLst>
              <a:ext uri="{28A0092B-C50C-407E-A947-70E740481C1C}">
                <a14:useLocalDpi xmlns:a14="http://schemas.microsoft.com/office/drawing/2010/main" val="0"/>
              </a:ext>
            </a:extLst>
          </a:blip>
          <a:srcRect l="82805" t="7583" b="31489"/>
          <a:stretch/>
        </p:blipFill>
        <p:spPr bwMode="auto">
          <a:xfrm>
            <a:off x="5597652" y="2004341"/>
            <a:ext cx="673016" cy="238478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555743" y="2513887"/>
            <a:ext cx="120396" cy="2298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2296" y="1384317"/>
            <a:ext cx="5458968" cy="3970318"/>
          </a:xfrm>
          <a:prstGeom prst="rect">
            <a:avLst/>
          </a:prstGeom>
          <a:solidFill>
            <a:schemeClr val="accent1">
              <a:lumMod val="40000"/>
              <a:lumOff val="60000"/>
            </a:schemeClr>
          </a:solidFill>
          <a:ln w="12700">
            <a:solidFill>
              <a:schemeClr val="accent1"/>
            </a:solidFill>
          </a:ln>
        </p:spPr>
        <p:txBody>
          <a:bodyPr wrap="square" rtlCol="0">
            <a:spAutoFit/>
          </a:bodyPr>
          <a:lstStyle/>
          <a:p>
            <a:r>
              <a:rPr lang="en-US" dirty="0"/>
              <a:t>Earlier detection of cancer increases the opportunities for curative intervention. However, early detection cancer using cell-free DNA (cfDNA) faces two main challenges: a need for high sensitivity and specificity for detection of rare tumor-derived DNA in a background of normal-derived DNA.</a:t>
            </a:r>
          </a:p>
          <a:p>
            <a:endParaRPr lang="en-US" dirty="0"/>
          </a:p>
          <a:p>
            <a:r>
              <a:rPr lang="en-US" dirty="0"/>
              <a:t>Many levels of information may be derived from cfDNA analyses: somatic mutations, clonal hematopoiesis, chromosomal alterations, and nucleosome positioning. </a:t>
            </a:r>
          </a:p>
          <a:p>
            <a:endParaRPr lang="en-US" dirty="0"/>
          </a:p>
          <a:p>
            <a:r>
              <a:rPr lang="en-US" dirty="0"/>
              <a:t>However, tools to integrate these signals to accurately classify the presence or absence of ctDNA are still needed.</a:t>
            </a:r>
          </a:p>
        </p:txBody>
      </p:sp>
      <p:sp>
        <p:nvSpPr>
          <p:cNvPr id="21" name="TextBox 20"/>
          <p:cNvSpPr txBox="1"/>
          <p:nvPr/>
        </p:nvSpPr>
        <p:spPr>
          <a:xfrm>
            <a:off x="82296" y="950977"/>
            <a:ext cx="5458968" cy="430887"/>
          </a:xfrm>
          <a:prstGeom prst="rect">
            <a:avLst/>
          </a:prstGeom>
          <a:solidFill>
            <a:schemeClr val="accent1">
              <a:lumMod val="75000"/>
            </a:schemeClr>
          </a:solidFill>
          <a:ln w="12700">
            <a:solidFill>
              <a:schemeClr val="accent1"/>
            </a:solidFill>
          </a:ln>
        </p:spPr>
        <p:txBody>
          <a:bodyPr wrap="square" rtlCol="0">
            <a:spAutoFit/>
          </a:bodyPr>
          <a:lstStyle/>
          <a:p>
            <a:pPr algn="ctr"/>
            <a:r>
              <a:rPr lang="en-US" sz="2200" b="1" dirty="0">
                <a:solidFill>
                  <a:schemeClr val="bg1"/>
                </a:solidFill>
              </a:rPr>
              <a:t>Problem statement</a:t>
            </a:r>
          </a:p>
        </p:txBody>
      </p:sp>
      <p:sp>
        <p:nvSpPr>
          <p:cNvPr id="22" name="TextBox 21"/>
          <p:cNvSpPr txBox="1"/>
          <p:nvPr/>
        </p:nvSpPr>
        <p:spPr>
          <a:xfrm>
            <a:off x="6775704" y="1688593"/>
            <a:ext cx="5263896" cy="430887"/>
          </a:xfrm>
          <a:prstGeom prst="rect">
            <a:avLst/>
          </a:prstGeom>
          <a:solidFill>
            <a:schemeClr val="accent6">
              <a:lumMod val="75000"/>
            </a:schemeClr>
          </a:solidFill>
          <a:ln w="12700">
            <a:solidFill>
              <a:schemeClr val="accent6"/>
            </a:solidFill>
          </a:ln>
        </p:spPr>
        <p:txBody>
          <a:bodyPr wrap="square" rtlCol="0">
            <a:spAutoFit/>
          </a:bodyPr>
          <a:lstStyle/>
          <a:p>
            <a:pPr algn="ctr"/>
            <a:r>
              <a:rPr lang="en-US" sz="2200" b="1" dirty="0">
                <a:solidFill>
                  <a:schemeClr val="bg1"/>
                </a:solidFill>
              </a:rPr>
              <a:t>Value proposition</a:t>
            </a:r>
          </a:p>
        </p:txBody>
      </p:sp>
      <p:sp>
        <p:nvSpPr>
          <p:cNvPr id="23" name="TextBox 22"/>
          <p:cNvSpPr txBox="1"/>
          <p:nvPr/>
        </p:nvSpPr>
        <p:spPr>
          <a:xfrm>
            <a:off x="6775704" y="2121932"/>
            <a:ext cx="5263896" cy="3139321"/>
          </a:xfrm>
          <a:prstGeom prst="rect">
            <a:avLst/>
          </a:prstGeom>
          <a:solidFill>
            <a:schemeClr val="accent6">
              <a:lumMod val="40000"/>
              <a:lumOff val="60000"/>
            </a:schemeClr>
          </a:solidFill>
          <a:ln w="12700">
            <a:solidFill>
              <a:schemeClr val="accent6"/>
            </a:solidFill>
          </a:ln>
        </p:spPr>
        <p:txBody>
          <a:bodyPr wrap="square" rtlCol="0">
            <a:spAutoFit/>
          </a:bodyPr>
          <a:lstStyle/>
          <a:p>
            <a:r>
              <a:rPr lang="en-US" dirty="0"/>
              <a:t>The team will develop and test machine learning classifiers to predict the presence or absence of tumor DNA in cfDNA by using multi-level genomic information obtained from sequencing of plasma samples. </a:t>
            </a:r>
          </a:p>
          <a:p>
            <a:r>
              <a:rPr lang="en-US" dirty="0"/>
              <a:t>In doing so, the team challenges will be to determine:</a:t>
            </a:r>
          </a:p>
          <a:p>
            <a:pPr marL="342891" indent="-342891">
              <a:buFont typeface="Arial" panose="020B0604020202020204" pitchFamily="34" charset="0"/>
              <a:buChar char="•"/>
            </a:pPr>
            <a:r>
              <a:rPr lang="en-US" dirty="0"/>
              <a:t>Whether fragmentation pattern analyses can be applied to targeted gene panels.</a:t>
            </a:r>
          </a:p>
          <a:p>
            <a:pPr marL="342891" indent="-342891">
              <a:buFont typeface="Arial" panose="020B0604020202020204" pitchFamily="34" charset="0"/>
              <a:buChar char="•"/>
            </a:pPr>
            <a:r>
              <a:rPr lang="en-US" dirty="0"/>
              <a:t>The boundary conditions required for accurate classification of tumor-positive samples (in both real world and contrived data sets)</a:t>
            </a:r>
          </a:p>
        </p:txBody>
      </p:sp>
      <p:cxnSp>
        <p:nvCxnSpPr>
          <p:cNvPr id="19" name="Curved Connector 18"/>
          <p:cNvCxnSpPr>
            <a:stCxn id="21" idx="3"/>
            <a:endCxn id="1028" idx="0"/>
          </p:cNvCxnSpPr>
          <p:nvPr/>
        </p:nvCxnSpPr>
        <p:spPr>
          <a:xfrm>
            <a:off x="5541264" y="1166421"/>
            <a:ext cx="392896" cy="837920"/>
          </a:xfrm>
          <a:prstGeom prst="curved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Curved Connector 1023"/>
          <p:cNvCxnSpPr>
            <a:endCxn id="22" idx="1"/>
          </p:cNvCxnSpPr>
          <p:nvPr/>
        </p:nvCxnSpPr>
        <p:spPr>
          <a:xfrm rot="5400000" flipH="1" flipV="1">
            <a:off x="5849404" y="2270436"/>
            <a:ext cx="1292698" cy="559901"/>
          </a:xfrm>
          <a:prstGeom prst="curvedConnector2">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31" name="Rectangle 1030"/>
          <p:cNvSpPr/>
          <p:nvPr/>
        </p:nvSpPr>
        <p:spPr>
          <a:xfrm>
            <a:off x="6188373" y="2953512"/>
            <a:ext cx="139276" cy="52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403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63" y="365127"/>
            <a:ext cx="10925537" cy="646331"/>
          </a:xfrm>
        </p:spPr>
        <p:txBody>
          <a:bodyPr>
            <a:normAutofit fontScale="90000"/>
          </a:bodyPr>
          <a:lstStyle/>
          <a:p>
            <a:r>
              <a:rPr lang="en-US" sz="4000" b="1" dirty="0"/>
              <a:t>Liquid biopsies: Tumor DNA Detection and Quantification</a:t>
            </a:r>
          </a:p>
        </p:txBody>
      </p:sp>
      <p:sp>
        <p:nvSpPr>
          <p:cNvPr id="3" name="Content Placeholder 2"/>
          <p:cNvSpPr>
            <a:spLocks noGrp="1"/>
          </p:cNvSpPr>
          <p:nvPr>
            <p:ph idx="1"/>
          </p:nvPr>
        </p:nvSpPr>
        <p:spPr>
          <a:xfrm>
            <a:off x="1371600" y="1320006"/>
            <a:ext cx="4419600" cy="4526280"/>
          </a:xfrm>
        </p:spPr>
        <p:txBody>
          <a:bodyPr>
            <a:normAutofit lnSpcReduction="10000"/>
          </a:bodyPr>
          <a:lstStyle/>
          <a:p>
            <a:r>
              <a:rPr lang="en-US" sz="1800" dirty="0"/>
              <a:t>Tumors and hematopoietic cells undergoing apoptosis shed DNA fragments into circulation</a:t>
            </a:r>
          </a:p>
          <a:p>
            <a:r>
              <a:rPr lang="en-US" sz="1800" dirty="0"/>
              <a:t>Detection of tumor DNA via non-invasive biopsies challenging in the large pool of mostly normal DNA</a:t>
            </a:r>
          </a:p>
          <a:p>
            <a:r>
              <a:rPr lang="en-US" sz="1800" dirty="0"/>
              <a:t>Sequencing to ultra high depth (&gt;1000X) results in acceptable detection rates in late stage disease only</a:t>
            </a:r>
          </a:p>
          <a:p>
            <a:pPr lvl="1"/>
            <a:r>
              <a:rPr lang="en-US" sz="1400" dirty="0"/>
              <a:t>Single nucleotide mutation and indel detection</a:t>
            </a:r>
          </a:p>
          <a:p>
            <a:pPr lvl="1"/>
            <a:r>
              <a:rPr lang="en-US" sz="1400" dirty="0"/>
              <a:t>Copy number quantification</a:t>
            </a:r>
          </a:p>
          <a:p>
            <a:pPr lvl="1"/>
            <a:r>
              <a:rPr lang="en-US" sz="1400" dirty="0"/>
              <a:t>Purity estimation and TMB</a:t>
            </a:r>
          </a:p>
          <a:p>
            <a:pPr lvl="1"/>
            <a:r>
              <a:rPr lang="en-US" sz="1400" dirty="0"/>
              <a:t>Translocation identification</a:t>
            </a:r>
          </a:p>
          <a:p>
            <a:pPr lvl="1"/>
            <a:endParaRPr lang="en-US" sz="1400" dirty="0"/>
          </a:p>
          <a:p>
            <a:r>
              <a:rPr lang="en-US" sz="1800" dirty="0"/>
              <a:t>For early detection of disease or recurrence, more sensitive methods necessary </a:t>
            </a:r>
          </a:p>
        </p:txBody>
      </p:sp>
      <p:sp>
        <p:nvSpPr>
          <p:cNvPr id="4" name="Footer Placeholder 3"/>
          <p:cNvSpPr>
            <a:spLocks noGrp="1"/>
          </p:cNvSpPr>
          <p:nvPr>
            <p:ph type="ftr" sz="quarter" idx="10"/>
          </p:nvPr>
        </p:nvSpPr>
        <p:spPr/>
        <p:txBody>
          <a:bodyPr/>
          <a:lstStyle/>
          <a:p>
            <a:r>
              <a:rPr lang="en-US"/>
              <a:t>Business Use Only</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4</a:t>
            </a:fld>
            <a:endParaRPr lang="uk-UA" dirty="0"/>
          </a:p>
        </p:txBody>
      </p:sp>
      <p:sp>
        <p:nvSpPr>
          <p:cNvPr id="6" name="Rectangle 5"/>
          <p:cNvSpPr/>
          <p:nvPr/>
        </p:nvSpPr>
        <p:spPr>
          <a:xfrm>
            <a:off x="6858000" y="5362725"/>
            <a:ext cx="3657600" cy="646331"/>
          </a:xfrm>
          <a:prstGeom prst="rect">
            <a:avLst/>
          </a:prstGeom>
        </p:spPr>
        <p:txBody>
          <a:bodyPr wrap="square">
            <a:spAutoFit/>
          </a:bodyPr>
          <a:lstStyle/>
          <a:p>
            <a:r>
              <a:rPr lang="en-US" sz="900" dirty="0"/>
              <a:t>Source: M.W. Snyder, M. </a:t>
            </a:r>
            <a:r>
              <a:rPr lang="en-US" sz="900" dirty="0" err="1"/>
              <a:t>Kircher</a:t>
            </a:r>
            <a:r>
              <a:rPr lang="en-US" sz="900" dirty="0"/>
              <a:t>, A.J. Hill, R.M. </a:t>
            </a:r>
            <a:r>
              <a:rPr lang="en-US" sz="900" dirty="0" err="1"/>
              <a:t>Daza</a:t>
            </a:r>
            <a:r>
              <a:rPr lang="en-US" sz="900" dirty="0"/>
              <a:t>, J. Shendure</a:t>
            </a:r>
            <a:br>
              <a:rPr lang="en-US" sz="900" dirty="0"/>
            </a:br>
            <a:r>
              <a:rPr lang="en-US" sz="900" i="1" dirty="0"/>
              <a:t>Cell-free DNA comprises an in vivo nucleosome footprint that informs its tissues-of-origin</a:t>
            </a:r>
            <a:br>
              <a:rPr lang="en-US" sz="900" i="1" dirty="0"/>
            </a:br>
            <a:r>
              <a:rPr lang="en-US" sz="900" dirty="0"/>
              <a:t>Cell, 164 (2016), pp. 57-68</a:t>
            </a:r>
          </a:p>
        </p:txBody>
      </p:sp>
      <p:pic>
        <p:nvPicPr>
          <p:cNvPr id="3078" name="Picture 6" descr="C:\Users\gustaca1\AppData\Local\Temp\SNAGHTML1389c6b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1" y="1204903"/>
            <a:ext cx="3744935" cy="413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56" y="136523"/>
            <a:ext cx="11679810" cy="1325563"/>
          </a:xfrm>
        </p:spPr>
        <p:txBody>
          <a:bodyPr>
            <a:normAutofit/>
          </a:bodyPr>
          <a:lstStyle/>
          <a:p>
            <a:r>
              <a:rPr lang="en-US" sz="4000" b="1" dirty="0"/>
              <a:t>DNA fragment lengths indicate tumor or normal cellular origin</a:t>
            </a:r>
          </a:p>
        </p:txBody>
      </p:sp>
      <p:sp>
        <p:nvSpPr>
          <p:cNvPr id="4" name="Footer Placeholder 3"/>
          <p:cNvSpPr>
            <a:spLocks noGrp="1"/>
          </p:cNvSpPr>
          <p:nvPr>
            <p:ph type="ftr" sz="quarter" idx="10"/>
          </p:nvPr>
        </p:nvSpPr>
        <p:spPr/>
        <p:txBody>
          <a:bodyPr/>
          <a:lstStyle/>
          <a:p>
            <a:r>
              <a:rPr lang="en-US"/>
              <a:t>Business Use Only</a:t>
            </a:r>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5</a:t>
            </a:fld>
            <a:endParaRPr lang="uk-UA" dirty="0"/>
          </a:p>
        </p:txBody>
      </p:sp>
      <p:sp>
        <p:nvSpPr>
          <p:cNvPr id="6" name="TextBox 5"/>
          <p:cNvSpPr txBox="1"/>
          <p:nvPr/>
        </p:nvSpPr>
        <p:spPr>
          <a:xfrm>
            <a:off x="313456" y="5802354"/>
            <a:ext cx="4724370" cy="707886"/>
          </a:xfrm>
          <a:prstGeom prst="rect">
            <a:avLst/>
          </a:prstGeom>
          <a:noFill/>
        </p:spPr>
        <p:txBody>
          <a:bodyPr wrap="none" rtlCol="0">
            <a:spAutoFit/>
          </a:bodyPr>
          <a:lstStyle/>
          <a:p>
            <a:r>
              <a:rPr lang="en-US" sz="1000" dirty="0"/>
              <a:t>Source: Underhill HR, </a:t>
            </a:r>
            <a:r>
              <a:rPr lang="en-US" sz="1000" dirty="0" err="1"/>
              <a:t>Kitzman</a:t>
            </a:r>
            <a:r>
              <a:rPr lang="en-US" sz="1000" dirty="0"/>
              <a:t> JO, </a:t>
            </a:r>
            <a:r>
              <a:rPr lang="en-US" sz="1000" dirty="0" err="1"/>
              <a:t>Hellwig</a:t>
            </a:r>
            <a:r>
              <a:rPr lang="en-US" sz="1000" dirty="0"/>
              <a:t> S, Welker NC, </a:t>
            </a:r>
            <a:r>
              <a:rPr lang="en-US" sz="1000" dirty="0" err="1"/>
              <a:t>Daza</a:t>
            </a:r>
            <a:r>
              <a:rPr lang="en-US" sz="1000" dirty="0"/>
              <a:t> R, Baker DN, et al. (2016) </a:t>
            </a:r>
          </a:p>
          <a:p>
            <a:r>
              <a:rPr lang="en-US" sz="1000" i="1" dirty="0"/>
              <a:t>Fragment Length of Circulating Tumor DNA </a:t>
            </a:r>
          </a:p>
          <a:p>
            <a:r>
              <a:rPr lang="en-US" sz="1000" dirty="0" err="1"/>
              <a:t>PLoS</a:t>
            </a:r>
            <a:r>
              <a:rPr lang="en-US" sz="1000" dirty="0"/>
              <a:t> Genet 12(7): e1006162. </a:t>
            </a:r>
            <a:r>
              <a:rPr lang="en-US" sz="1000" dirty="0">
                <a:hlinkClick r:id="rId3"/>
              </a:rPr>
              <a:t>https://doi.org/10.1371/journal.pgen.1006162</a:t>
            </a:r>
            <a:endParaRPr lang="en-US" sz="1000" dirty="0"/>
          </a:p>
          <a:p>
            <a:r>
              <a:rPr lang="en-US" sz="1000" dirty="0"/>
              <a:t>Cristiano, S et al (2019). Nature, 570: 385 </a:t>
            </a:r>
          </a:p>
        </p:txBody>
      </p:sp>
      <p:sp>
        <p:nvSpPr>
          <p:cNvPr id="7" name="TextBox 6"/>
          <p:cNvSpPr txBox="1"/>
          <p:nvPr/>
        </p:nvSpPr>
        <p:spPr>
          <a:xfrm>
            <a:off x="3581400" y="4267200"/>
            <a:ext cx="4572000" cy="369332"/>
          </a:xfrm>
          <a:prstGeom prst="rect">
            <a:avLst/>
          </a:prstGeom>
          <a:noFill/>
        </p:spPr>
        <p:txBody>
          <a:bodyPr wrap="square" rtlCol="0">
            <a:spAutoFit/>
          </a:bodyPr>
          <a:lstStyle/>
          <a:p>
            <a:endParaRPr lang="en-US" dirty="0"/>
          </a:p>
        </p:txBody>
      </p:sp>
      <p:pic>
        <p:nvPicPr>
          <p:cNvPr id="1028" name="Picture 4" descr="C:\Users\gustaca1\AppData\Local\Temp\SNAGHTML2388abb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760" y="1254323"/>
            <a:ext cx="2816652" cy="26218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072498" y="1830072"/>
            <a:ext cx="4766231" cy="3043586"/>
          </a:xfrm>
        </p:spPr>
        <p:txBody>
          <a:bodyPr>
            <a:normAutofit/>
          </a:bodyPr>
          <a:lstStyle/>
          <a:p>
            <a:pPr>
              <a:buFont typeface="Arial" panose="020B0604020202020204" pitchFamily="34" charset="0"/>
              <a:buChar char="•"/>
            </a:pPr>
            <a:r>
              <a:rPr lang="en-US" sz="2000" dirty="0"/>
              <a:t>Increased quantity of cell-free DNA in the circulation associated with malignant solid tumors </a:t>
            </a:r>
          </a:p>
          <a:p>
            <a:pPr>
              <a:buFont typeface="Arial" panose="020B0604020202020204" pitchFamily="34" charset="0"/>
              <a:buChar char="•"/>
            </a:pPr>
            <a:r>
              <a:rPr lang="en-US" sz="2000" dirty="0"/>
              <a:t>Subtle but distinct differences in fragment length between normal cell-free DNA and ctDNA from a variety of solid tumors</a:t>
            </a:r>
          </a:p>
          <a:p>
            <a:pPr>
              <a:buFont typeface="Arial" panose="020B0604020202020204" pitchFamily="34" charset="0"/>
              <a:buChar char="•"/>
            </a:pPr>
            <a:r>
              <a:rPr lang="en-US" sz="2000" dirty="0"/>
              <a:t>ctDNA overall consistently shorter than the fragment length of normal cell-free DNA</a:t>
            </a:r>
          </a:p>
        </p:txBody>
      </p:sp>
      <p:pic>
        <p:nvPicPr>
          <p:cNvPr id="8" name="Picture 7">
            <a:extLst>
              <a:ext uri="{FF2B5EF4-FFF2-40B4-BE49-F238E27FC236}">
                <a16:creationId xmlns:a16="http://schemas.microsoft.com/office/drawing/2014/main" id="{A25708FF-93C8-0540-BF98-431656705E37}"/>
              </a:ext>
            </a:extLst>
          </p:cNvPr>
          <p:cNvPicPr>
            <a:picLocks noChangeAspect="1"/>
          </p:cNvPicPr>
          <p:nvPr/>
        </p:nvPicPr>
        <p:blipFill>
          <a:blip r:embed="rId5"/>
          <a:stretch>
            <a:fillRect/>
          </a:stretch>
        </p:blipFill>
        <p:spPr>
          <a:xfrm>
            <a:off x="7077961" y="4039233"/>
            <a:ext cx="4519389" cy="2545403"/>
          </a:xfrm>
          <a:prstGeom prst="rect">
            <a:avLst/>
          </a:prstGeom>
        </p:spPr>
      </p:pic>
    </p:spTree>
    <p:extLst>
      <p:ext uri="{BB962C8B-B14F-4D97-AF65-F5344CB8AC3E}">
        <p14:creationId xmlns:p14="http://schemas.microsoft.com/office/powerpoint/2010/main" val="1489230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244311" y="1749851"/>
            <a:ext cx="5851690" cy="1943100"/>
          </a:xfrm>
        </p:spPr>
        <p:txBody>
          <a:bodyPr>
            <a:normAutofit/>
          </a:bodyPr>
          <a:lstStyle/>
          <a:p>
            <a:pPr marL="0" indent="0">
              <a:buNone/>
            </a:pPr>
            <a:r>
              <a:rPr lang="en-US" sz="1900" dirty="0"/>
              <a:t>Window Protection Score: quantifies length of fragments clustering around sliding 120bp window</a:t>
            </a:r>
          </a:p>
          <a:p>
            <a:r>
              <a:rPr lang="en-US" sz="1400" dirty="0"/>
              <a:t>Correlates with the locations of nucleosomes within strongly positioned arrays</a:t>
            </a:r>
          </a:p>
          <a:p>
            <a:r>
              <a:rPr lang="en-US" sz="1400" dirty="0"/>
              <a:t>Correlates with genomic features such as DHS sites and transcription start sites</a:t>
            </a:r>
          </a:p>
          <a:p>
            <a:pPr marL="0" indent="0">
              <a:buNone/>
            </a:pPr>
            <a:endParaRPr lang="en-US" dirty="0"/>
          </a:p>
        </p:txBody>
      </p:sp>
      <p:sp>
        <p:nvSpPr>
          <p:cNvPr id="5" name="Title 4"/>
          <p:cNvSpPr>
            <a:spLocks noGrp="1"/>
          </p:cNvSpPr>
          <p:nvPr>
            <p:ph type="title"/>
          </p:nvPr>
        </p:nvSpPr>
        <p:spPr>
          <a:xfrm>
            <a:off x="244311" y="197643"/>
            <a:ext cx="11793717" cy="1325563"/>
          </a:xfrm>
        </p:spPr>
        <p:txBody>
          <a:bodyPr>
            <a:noAutofit/>
          </a:bodyPr>
          <a:lstStyle/>
          <a:p>
            <a:r>
              <a:rPr lang="en-US" sz="4000" b="1" dirty="0"/>
              <a:t>Fragmentation patterns provide genome wide scale information about tumor, normal and tissues of origin</a:t>
            </a:r>
          </a:p>
        </p:txBody>
      </p:sp>
      <p:sp>
        <p:nvSpPr>
          <p:cNvPr id="2" name="Footer Placeholder 1"/>
          <p:cNvSpPr>
            <a:spLocks noGrp="1"/>
          </p:cNvSpPr>
          <p:nvPr>
            <p:ph type="ftr" sz="quarter" idx="10"/>
          </p:nvPr>
        </p:nvSpPr>
        <p:spPr/>
        <p:txBody>
          <a:bodyPr/>
          <a:lstStyle/>
          <a:p>
            <a:r>
              <a:rPr lang="en-US"/>
              <a:t>Business Use Only</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6</a:t>
            </a:fld>
            <a:endParaRPr lang="uk-UA"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902162430"/>
              </p:ext>
            </p:extLst>
          </p:nvPr>
        </p:nvGraphicFramePr>
        <p:xfrm>
          <a:off x="277303" y="3347266"/>
          <a:ext cx="2945304" cy="1943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7"/>
          <p:cNvGraphicFramePr>
            <a:graphicFrameLocks/>
          </p:cNvGraphicFramePr>
          <p:nvPr>
            <p:extLst>
              <p:ext uri="{D42A27DB-BD31-4B8C-83A1-F6EECF244321}">
                <p14:modId xmlns:p14="http://schemas.microsoft.com/office/powerpoint/2010/main" val="8304285"/>
              </p:ext>
            </p:extLst>
          </p:nvPr>
        </p:nvGraphicFramePr>
        <p:xfrm>
          <a:off x="3323944" y="3350025"/>
          <a:ext cx="2680930" cy="1853571"/>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08446CD0-7721-EF43-B372-CAAF6C125A8A}"/>
              </a:ext>
            </a:extLst>
          </p:cNvPr>
          <p:cNvSpPr/>
          <p:nvPr/>
        </p:nvSpPr>
        <p:spPr>
          <a:xfrm>
            <a:off x="533400" y="5802354"/>
            <a:ext cx="6096000" cy="553998"/>
          </a:xfrm>
          <a:prstGeom prst="rect">
            <a:avLst/>
          </a:prstGeom>
        </p:spPr>
        <p:txBody>
          <a:bodyPr>
            <a:spAutoFit/>
          </a:bodyPr>
          <a:lstStyle/>
          <a:p>
            <a:r>
              <a:rPr lang="en-US" sz="1000" dirty="0"/>
              <a:t>Source: M.W. Snyder, M. Kircher, A.J. Hill, R.M. </a:t>
            </a:r>
            <a:r>
              <a:rPr lang="en-US" sz="1000" dirty="0" err="1"/>
              <a:t>Daza</a:t>
            </a:r>
            <a:r>
              <a:rPr lang="en-US" sz="1000" dirty="0"/>
              <a:t>, J. </a:t>
            </a:r>
            <a:r>
              <a:rPr lang="en-US" sz="1000" dirty="0" err="1"/>
              <a:t>Shendure</a:t>
            </a:r>
            <a:br>
              <a:rPr lang="en-US" sz="1000" dirty="0"/>
            </a:br>
            <a:r>
              <a:rPr lang="en-US" sz="1000" i="1" dirty="0"/>
              <a:t>Cell-free DNA comprises an in vivo nucleosome footprint that informs its tissues-of-origin</a:t>
            </a:r>
            <a:br>
              <a:rPr lang="en-US" sz="1000" i="1" dirty="0"/>
            </a:br>
            <a:r>
              <a:rPr lang="en-US" sz="1000" dirty="0"/>
              <a:t>Cell, 164 (2016), pp. 57-68</a:t>
            </a:r>
          </a:p>
        </p:txBody>
      </p:sp>
      <p:cxnSp>
        <p:nvCxnSpPr>
          <p:cNvPr id="11" name="Straight Connector 10">
            <a:extLst>
              <a:ext uri="{FF2B5EF4-FFF2-40B4-BE49-F238E27FC236}">
                <a16:creationId xmlns:a16="http://schemas.microsoft.com/office/drawing/2014/main" id="{479FF714-C14C-8047-B00F-0935DC57A57C}"/>
              </a:ext>
            </a:extLst>
          </p:cNvPr>
          <p:cNvCxnSpPr/>
          <p:nvPr/>
        </p:nvCxnSpPr>
        <p:spPr>
          <a:xfrm>
            <a:off x="6278250" y="1630837"/>
            <a:ext cx="0" cy="5005633"/>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Content Placeholder 5">
            <a:extLst>
              <a:ext uri="{FF2B5EF4-FFF2-40B4-BE49-F238E27FC236}">
                <a16:creationId xmlns:a16="http://schemas.microsoft.com/office/drawing/2014/main" id="{853544ED-B535-8C41-A249-4DB5F3218EBE}"/>
              </a:ext>
            </a:extLst>
          </p:cNvPr>
          <p:cNvSpPr txBox="1">
            <a:spLocks/>
          </p:cNvSpPr>
          <p:nvPr/>
        </p:nvSpPr>
        <p:spPr>
          <a:xfrm>
            <a:off x="6369377" y="1693512"/>
            <a:ext cx="5851690" cy="1943100"/>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a:t>Genome wide fragmentation profiles: As the ratio of short to long fragments</a:t>
            </a:r>
          </a:p>
          <a:p>
            <a:pPr marL="0" indent="0">
              <a:buFont typeface="Arial" panose="020B0604020202020204" pitchFamily="34" charset="0"/>
              <a:buNone/>
            </a:pPr>
            <a:endParaRPr lang="en-US" dirty="0"/>
          </a:p>
        </p:txBody>
      </p:sp>
      <p:pic>
        <p:nvPicPr>
          <p:cNvPr id="13" name="Picture 12">
            <a:extLst>
              <a:ext uri="{FF2B5EF4-FFF2-40B4-BE49-F238E27FC236}">
                <a16:creationId xmlns:a16="http://schemas.microsoft.com/office/drawing/2014/main" id="{FC591BB8-6122-C545-AC7E-6C60B560E6F1}"/>
              </a:ext>
            </a:extLst>
          </p:cNvPr>
          <p:cNvPicPr>
            <a:picLocks noChangeAspect="1"/>
          </p:cNvPicPr>
          <p:nvPr/>
        </p:nvPicPr>
        <p:blipFill>
          <a:blip r:embed="rId5"/>
          <a:stretch>
            <a:fillRect/>
          </a:stretch>
        </p:blipFill>
        <p:spPr>
          <a:xfrm>
            <a:off x="6460500" y="4276810"/>
            <a:ext cx="5621659" cy="1635146"/>
          </a:xfrm>
          <a:prstGeom prst="rect">
            <a:avLst/>
          </a:prstGeom>
        </p:spPr>
      </p:pic>
      <p:pic>
        <p:nvPicPr>
          <p:cNvPr id="14" name="Picture 13">
            <a:extLst>
              <a:ext uri="{FF2B5EF4-FFF2-40B4-BE49-F238E27FC236}">
                <a16:creationId xmlns:a16="http://schemas.microsoft.com/office/drawing/2014/main" id="{45BFB60D-4CE2-9A4F-AE53-141B7566B152}"/>
              </a:ext>
            </a:extLst>
          </p:cNvPr>
          <p:cNvPicPr>
            <a:picLocks noChangeAspect="1"/>
          </p:cNvPicPr>
          <p:nvPr/>
        </p:nvPicPr>
        <p:blipFill>
          <a:blip r:embed="rId6"/>
          <a:stretch>
            <a:fillRect/>
          </a:stretch>
        </p:blipFill>
        <p:spPr>
          <a:xfrm>
            <a:off x="6357100" y="2472119"/>
            <a:ext cx="5586413" cy="1943100"/>
          </a:xfrm>
          <a:prstGeom prst="rect">
            <a:avLst/>
          </a:prstGeom>
        </p:spPr>
      </p:pic>
      <p:sp>
        <p:nvSpPr>
          <p:cNvPr id="15" name="Rectangle 14">
            <a:extLst>
              <a:ext uri="{FF2B5EF4-FFF2-40B4-BE49-F238E27FC236}">
                <a16:creationId xmlns:a16="http://schemas.microsoft.com/office/drawing/2014/main" id="{85076E66-A4BC-494A-85FA-2C02F0381B3C}"/>
              </a:ext>
            </a:extLst>
          </p:cNvPr>
          <p:cNvSpPr/>
          <p:nvPr/>
        </p:nvSpPr>
        <p:spPr>
          <a:xfrm>
            <a:off x="6369377" y="6110131"/>
            <a:ext cx="5822622" cy="246221"/>
          </a:xfrm>
          <a:prstGeom prst="rect">
            <a:avLst/>
          </a:prstGeom>
        </p:spPr>
        <p:txBody>
          <a:bodyPr wrap="square">
            <a:spAutoFit/>
          </a:bodyPr>
          <a:lstStyle/>
          <a:p>
            <a:r>
              <a:rPr lang="en-US" sz="1000" dirty="0"/>
              <a:t>Cristiano, S et al (2019). Genome wide cell free DNA fragmentation in patients with cancer. Nature, 570: 385 </a:t>
            </a:r>
          </a:p>
        </p:txBody>
      </p:sp>
    </p:spTree>
    <p:extLst>
      <p:ext uri="{BB962C8B-B14F-4D97-AF65-F5344CB8AC3E}">
        <p14:creationId xmlns:p14="http://schemas.microsoft.com/office/powerpoint/2010/main" val="65516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42913-BB33-EF4C-A37D-7A10E5B915AD}"/>
              </a:ext>
            </a:extLst>
          </p:cNvPr>
          <p:cNvSpPr>
            <a:spLocks noGrp="1"/>
          </p:cNvSpPr>
          <p:nvPr>
            <p:ph type="title"/>
          </p:nvPr>
        </p:nvSpPr>
        <p:spPr>
          <a:xfrm>
            <a:off x="520861" y="365127"/>
            <a:ext cx="11563109" cy="1325563"/>
          </a:xfrm>
        </p:spPr>
        <p:txBody>
          <a:bodyPr>
            <a:normAutofit/>
          </a:bodyPr>
          <a:lstStyle/>
          <a:p>
            <a:r>
              <a:rPr lang="en-US" sz="4000" b="1" dirty="0"/>
              <a:t>Challenges of current approaches in the clinical setting</a:t>
            </a:r>
          </a:p>
        </p:txBody>
      </p:sp>
      <p:sp>
        <p:nvSpPr>
          <p:cNvPr id="8" name="TextBox 7">
            <a:extLst>
              <a:ext uri="{FF2B5EF4-FFF2-40B4-BE49-F238E27FC236}">
                <a16:creationId xmlns:a16="http://schemas.microsoft.com/office/drawing/2014/main" id="{3E5D7DC7-8EBA-274B-9A41-BDC3F0F0B49F}"/>
              </a:ext>
            </a:extLst>
          </p:cNvPr>
          <p:cNvSpPr txBox="1"/>
          <p:nvPr/>
        </p:nvSpPr>
        <p:spPr>
          <a:xfrm>
            <a:off x="717630" y="1967696"/>
            <a:ext cx="11285317" cy="2677656"/>
          </a:xfrm>
          <a:prstGeom prst="rect">
            <a:avLst/>
          </a:prstGeom>
          <a:noFill/>
        </p:spPr>
        <p:txBody>
          <a:bodyPr wrap="square" rtlCol="0">
            <a:spAutoFit/>
          </a:bodyPr>
          <a:lstStyle/>
          <a:p>
            <a:pPr marL="342900" indent="-342900">
              <a:buAutoNum type="arabicPeriod"/>
            </a:pPr>
            <a:r>
              <a:rPr lang="en-US" sz="2400" dirty="0"/>
              <a:t>Fragmentation pattern approaches were developed for WGS, while small targeted panels are used in the clinic.</a:t>
            </a:r>
          </a:p>
          <a:p>
            <a:pPr marL="800100" lvl="1" indent="-342900">
              <a:buFont typeface="Arial" panose="020B0604020202020204" pitchFamily="34" charset="0"/>
              <a:buChar char="•"/>
            </a:pPr>
            <a:r>
              <a:rPr lang="en-US" sz="2400" dirty="0"/>
              <a:t>Identifying most informative regions in the genome is vital</a:t>
            </a:r>
          </a:p>
          <a:p>
            <a:pPr marL="342900" indent="-342900">
              <a:buAutoNum type="arabicPeriod"/>
            </a:pPr>
            <a:r>
              <a:rPr lang="en-US" sz="2400" dirty="0"/>
              <a:t>Current methods are not reliable on detecting plasma samples with &lt; 5% </a:t>
            </a:r>
            <a:r>
              <a:rPr lang="en-US" sz="2400" dirty="0" err="1"/>
              <a:t>ctDNA</a:t>
            </a:r>
            <a:r>
              <a:rPr lang="en-US" sz="2400" dirty="0"/>
              <a:t>.</a:t>
            </a:r>
          </a:p>
          <a:p>
            <a:pPr marL="800100" lvl="1" indent="-342900">
              <a:buFont typeface="Arial" panose="020B0604020202020204" pitchFamily="34" charset="0"/>
              <a:buChar char="•"/>
            </a:pPr>
            <a:r>
              <a:rPr lang="en-US" sz="2400" dirty="0"/>
              <a:t>Samples &gt; 20% </a:t>
            </a:r>
            <a:r>
              <a:rPr lang="en-US" sz="2400" dirty="0" err="1"/>
              <a:t>ctDNA</a:t>
            </a:r>
            <a:r>
              <a:rPr lang="en-US" sz="2400" dirty="0"/>
              <a:t> are relatively ”easy” to detect in main tumor indications</a:t>
            </a:r>
          </a:p>
          <a:p>
            <a:pPr marL="342900" indent="-342900">
              <a:buAutoNum type="arabicPeriod"/>
            </a:pPr>
            <a:r>
              <a:rPr lang="en-US" sz="2400" dirty="0"/>
              <a:t>Methods that integrate different levels of genomic information are still needed.</a:t>
            </a:r>
          </a:p>
          <a:p>
            <a:pPr marL="800100" lvl="1" indent="-342900">
              <a:buFont typeface="Arial" panose="020B0604020202020204" pitchFamily="34" charset="0"/>
              <a:buChar char="•"/>
            </a:pPr>
            <a:r>
              <a:rPr lang="en-US" sz="2400" dirty="0"/>
              <a:t>SNV, indels, CNVs and fragmentation patterns, other.</a:t>
            </a:r>
          </a:p>
        </p:txBody>
      </p:sp>
    </p:spTree>
    <p:extLst>
      <p:ext uri="{BB962C8B-B14F-4D97-AF65-F5344CB8AC3E}">
        <p14:creationId xmlns:p14="http://schemas.microsoft.com/office/powerpoint/2010/main" val="794795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5B526-160C-994F-80F9-B41754431872}"/>
              </a:ext>
            </a:extLst>
          </p:cNvPr>
          <p:cNvSpPr>
            <a:spLocks noGrp="1"/>
          </p:cNvSpPr>
          <p:nvPr>
            <p:ph sz="half" idx="1"/>
          </p:nvPr>
        </p:nvSpPr>
        <p:spPr>
          <a:xfrm>
            <a:off x="612563" y="1666377"/>
            <a:ext cx="5361517" cy="1460129"/>
          </a:xfrm>
          <a:solidFill>
            <a:schemeClr val="accent6">
              <a:lumMod val="40000"/>
              <a:lumOff val="60000"/>
            </a:schemeClr>
          </a:solidFill>
        </p:spPr>
        <p:txBody>
          <a:bodyPr>
            <a:normAutofit fontScale="92500" lnSpcReduction="10000"/>
          </a:bodyPr>
          <a:lstStyle/>
          <a:p>
            <a:pPr marL="0" indent="0" algn="ctr">
              <a:buNone/>
            </a:pPr>
            <a:r>
              <a:rPr lang="en-US" i="1" dirty="0"/>
              <a:t>Fragmentation pattern analysis</a:t>
            </a:r>
          </a:p>
          <a:p>
            <a:pPr marL="457189" indent="-378875">
              <a:buAutoNum type="arabicPeriod"/>
            </a:pPr>
            <a:r>
              <a:rPr lang="en-US" i="1" dirty="0"/>
              <a:t>Low pass WGS (N ~ 400)</a:t>
            </a:r>
          </a:p>
          <a:p>
            <a:pPr marL="457189" indent="-378875">
              <a:buAutoNum type="arabicPeriod"/>
            </a:pPr>
            <a:r>
              <a:rPr lang="en-US" i="1" dirty="0"/>
              <a:t>Matched WXS subset of patients.</a:t>
            </a:r>
          </a:p>
          <a:p>
            <a:pPr marL="0" indent="0">
              <a:buNone/>
            </a:pPr>
            <a:endParaRPr lang="en-US" i="1" dirty="0"/>
          </a:p>
        </p:txBody>
      </p:sp>
      <p:sp>
        <p:nvSpPr>
          <p:cNvPr id="3" name="Content Placeholder 2">
            <a:extLst>
              <a:ext uri="{FF2B5EF4-FFF2-40B4-BE49-F238E27FC236}">
                <a16:creationId xmlns:a16="http://schemas.microsoft.com/office/drawing/2014/main" id="{70F4B8CD-8D43-5245-87FC-ED250490C9E3}"/>
              </a:ext>
            </a:extLst>
          </p:cNvPr>
          <p:cNvSpPr>
            <a:spLocks noGrp="1"/>
          </p:cNvSpPr>
          <p:nvPr>
            <p:ph sz="half" idx="2"/>
          </p:nvPr>
        </p:nvSpPr>
        <p:spPr>
          <a:xfrm>
            <a:off x="6217921" y="1666378"/>
            <a:ext cx="5364480" cy="5103005"/>
          </a:xfrm>
          <a:solidFill>
            <a:schemeClr val="accent2">
              <a:lumMod val="20000"/>
              <a:lumOff val="80000"/>
            </a:schemeClr>
          </a:solidFill>
        </p:spPr>
        <p:txBody>
          <a:bodyPr>
            <a:normAutofit fontScale="92500" lnSpcReduction="10000"/>
          </a:bodyPr>
          <a:lstStyle/>
          <a:p>
            <a:pPr marL="0" indent="0" algn="ctr">
              <a:buNone/>
            </a:pPr>
            <a:r>
              <a:rPr lang="en-US" i="1" dirty="0"/>
              <a:t>Classification of samples with &lt; 5% </a:t>
            </a:r>
            <a:r>
              <a:rPr lang="en-US" i="1" dirty="0" err="1"/>
              <a:t>ctDNA</a:t>
            </a:r>
            <a:endParaRPr lang="en-US" i="1" dirty="0"/>
          </a:p>
          <a:p>
            <a:pPr marL="514350" indent="-514350">
              <a:buAutoNum type="arabicPeriod"/>
            </a:pPr>
            <a:r>
              <a:rPr lang="en-US" i="1" dirty="0"/>
              <a:t>Summarized window protection score for deep sequencing targeted gene panel (N genes ~600) </a:t>
            </a:r>
          </a:p>
          <a:p>
            <a:pPr lvl="1"/>
            <a:r>
              <a:rPr lang="en-US" i="1" dirty="0"/>
              <a:t>N Clinical samples ~2000</a:t>
            </a:r>
          </a:p>
          <a:p>
            <a:pPr marL="514350" indent="-514350">
              <a:buAutoNum type="arabicPeriod"/>
            </a:pPr>
            <a:r>
              <a:rPr lang="en-US" i="1" dirty="0"/>
              <a:t>Curated calculated tumor purity for these samples.</a:t>
            </a:r>
          </a:p>
          <a:p>
            <a:pPr marL="514350" indent="-514350">
              <a:buAutoNum type="arabicPeriod"/>
            </a:pPr>
            <a:r>
              <a:rPr lang="en-US" i="1" dirty="0"/>
              <a:t>Optionally: Summarized information with </a:t>
            </a:r>
            <a:r>
              <a:rPr lang="en-US" i="1" dirty="0" err="1"/>
              <a:t>cfDNA</a:t>
            </a:r>
            <a:r>
              <a:rPr lang="en-US" i="1" dirty="0"/>
              <a:t> mutation frequency in cancer and clonal hematopoiesis genes</a:t>
            </a:r>
          </a:p>
        </p:txBody>
      </p:sp>
      <p:sp>
        <p:nvSpPr>
          <p:cNvPr id="4" name="Footer Placeholder 3">
            <a:extLst>
              <a:ext uri="{FF2B5EF4-FFF2-40B4-BE49-F238E27FC236}">
                <a16:creationId xmlns:a16="http://schemas.microsoft.com/office/drawing/2014/main" id="{FBC04066-7B51-C64A-A7D1-A4D6E9BE342E}"/>
              </a:ext>
            </a:extLst>
          </p:cNvPr>
          <p:cNvSpPr>
            <a:spLocks noGrp="1"/>
          </p:cNvSpPr>
          <p:nvPr>
            <p:ph type="ftr" sz="quarter" idx="10"/>
          </p:nvPr>
        </p:nvSpPr>
        <p:spPr/>
        <p:txBody>
          <a:bodyPr/>
          <a:lstStyle/>
          <a:p>
            <a:r>
              <a:rPr lang="en-US" dirty="0"/>
              <a:t>Business Use Only</a:t>
            </a:r>
          </a:p>
        </p:txBody>
      </p:sp>
      <p:sp>
        <p:nvSpPr>
          <p:cNvPr id="5" name="Slide Number Placeholder 4">
            <a:extLst>
              <a:ext uri="{FF2B5EF4-FFF2-40B4-BE49-F238E27FC236}">
                <a16:creationId xmlns:a16="http://schemas.microsoft.com/office/drawing/2014/main" id="{43188BBD-E7A7-D94A-898A-CB5BB4971F3A}"/>
              </a:ext>
            </a:extLst>
          </p:cNvPr>
          <p:cNvSpPr>
            <a:spLocks noGrp="1"/>
          </p:cNvSpPr>
          <p:nvPr>
            <p:ph type="sldNum" sz="quarter" idx="11"/>
          </p:nvPr>
        </p:nvSpPr>
        <p:spPr/>
        <p:txBody>
          <a:bodyPr/>
          <a:lstStyle/>
          <a:p>
            <a:fld id="{47547CF9-5B10-D24F-A8D7-45A9778164F7}" type="slidenum">
              <a:rPr lang="uk-UA" smtClean="0"/>
              <a:pPr/>
              <a:t>8</a:t>
            </a:fld>
            <a:endParaRPr lang="uk-UA" dirty="0"/>
          </a:p>
        </p:txBody>
      </p:sp>
      <p:sp>
        <p:nvSpPr>
          <p:cNvPr id="6" name="Title 5">
            <a:extLst>
              <a:ext uri="{FF2B5EF4-FFF2-40B4-BE49-F238E27FC236}">
                <a16:creationId xmlns:a16="http://schemas.microsoft.com/office/drawing/2014/main" id="{65AD7CD3-EB14-4D45-9291-ED666B3CA6DF}"/>
              </a:ext>
            </a:extLst>
          </p:cNvPr>
          <p:cNvSpPr>
            <a:spLocks noGrp="1"/>
          </p:cNvSpPr>
          <p:nvPr>
            <p:ph type="title"/>
          </p:nvPr>
        </p:nvSpPr>
        <p:spPr>
          <a:xfrm>
            <a:off x="487681" y="88617"/>
            <a:ext cx="10972800" cy="736600"/>
          </a:xfrm>
        </p:spPr>
        <p:txBody>
          <a:bodyPr>
            <a:normAutofit/>
          </a:bodyPr>
          <a:lstStyle/>
          <a:p>
            <a:r>
              <a:rPr lang="en-US" sz="4000" b="1" dirty="0"/>
              <a:t>Datasets available</a:t>
            </a:r>
          </a:p>
        </p:txBody>
      </p:sp>
      <p:sp>
        <p:nvSpPr>
          <p:cNvPr id="8" name="TextBox 7">
            <a:extLst>
              <a:ext uri="{FF2B5EF4-FFF2-40B4-BE49-F238E27FC236}">
                <a16:creationId xmlns:a16="http://schemas.microsoft.com/office/drawing/2014/main" id="{962812A5-9C87-B94D-A93B-1308CE36A9E0}"/>
              </a:ext>
            </a:extLst>
          </p:cNvPr>
          <p:cNvSpPr txBox="1"/>
          <p:nvPr/>
        </p:nvSpPr>
        <p:spPr>
          <a:xfrm>
            <a:off x="745601" y="1173935"/>
            <a:ext cx="4740797" cy="492443"/>
          </a:xfrm>
          <a:prstGeom prst="rect">
            <a:avLst/>
          </a:prstGeom>
          <a:noFill/>
        </p:spPr>
        <p:txBody>
          <a:bodyPr wrap="square" rtlCol="0">
            <a:spAutoFit/>
          </a:bodyPr>
          <a:lstStyle/>
          <a:p>
            <a:pPr algn="ctr"/>
            <a:r>
              <a:rPr lang="en-US" sz="2600" dirty="0"/>
              <a:t>Publicly available datasets</a:t>
            </a:r>
          </a:p>
        </p:txBody>
      </p:sp>
      <p:sp>
        <p:nvSpPr>
          <p:cNvPr id="9" name="TextBox 8">
            <a:extLst>
              <a:ext uri="{FF2B5EF4-FFF2-40B4-BE49-F238E27FC236}">
                <a16:creationId xmlns:a16="http://schemas.microsoft.com/office/drawing/2014/main" id="{DC81E411-6957-2146-9687-58CAB865ACB6}"/>
              </a:ext>
            </a:extLst>
          </p:cNvPr>
          <p:cNvSpPr txBox="1"/>
          <p:nvPr/>
        </p:nvSpPr>
        <p:spPr>
          <a:xfrm>
            <a:off x="6349678" y="1117669"/>
            <a:ext cx="4740797" cy="492443"/>
          </a:xfrm>
          <a:prstGeom prst="rect">
            <a:avLst/>
          </a:prstGeom>
          <a:noFill/>
        </p:spPr>
        <p:txBody>
          <a:bodyPr wrap="square" rtlCol="0">
            <a:spAutoFit/>
          </a:bodyPr>
          <a:lstStyle/>
          <a:p>
            <a:pPr algn="ctr"/>
            <a:r>
              <a:rPr lang="en-US" sz="2600" dirty="0"/>
              <a:t>Internal available datasets</a:t>
            </a:r>
          </a:p>
        </p:txBody>
      </p:sp>
      <p:sp>
        <p:nvSpPr>
          <p:cNvPr id="11" name="Content Placeholder 1">
            <a:extLst>
              <a:ext uri="{FF2B5EF4-FFF2-40B4-BE49-F238E27FC236}">
                <a16:creationId xmlns:a16="http://schemas.microsoft.com/office/drawing/2014/main" id="{28B16FA4-1B0C-F342-9F4C-EA95BD158602}"/>
              </a:ext>
            </a:extLst>
          </p:cNvPr>
          <p:cNvSpPr txBox="1">
            <a:spLocks/>
          </p:cNvSpPr>
          <p:nvPr/>
        </p:nvSpPr>
        <p:spPr>
          <a:xfrm>
            <a:off x="609599" y="3689938"/>
            <a:ext cx="5361517" cy="1825253"/>
          </a:xfrm>
          <a:prstGeom prst="rect">
            <a:avLst/>
          </a:prstGeom>
          <a:solidFill>
            <a:schemeClr val="accent5">
              <a:lumMod val="40000"/>
              <a:lumOff val="60000"/>
            </a:schemeClr>
          </a:solidFill>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i="1" dirty="0"/>
              <a:t>Optionally: Novartis associates might run developed algorithms on </a:t>
            </a:r>
            <a:r>
              <a:rPr lang="en-US" sz="2600" i="1" dirty="0" err="1"/>
              <a:t>PanCancer</a:t>
            </a:r>
            <a:r>
              <a:rPr lang="en-US" sz="2600" i="1" dirty="0"/>
              <a:t> se to generate comparable data.</a:t>
            </a:r>
          </a:p>
          <a:p>
            <a:pPr marL="0" indent="0">
              <a:buFont typeface="Arial" panose="020B0604020202020204" pitchFamily="34" charset="0"/>
              <a:buNone/>
            </a:pPr>
            <a:endParaRPr lang="en-US" i="1" dirty="0"/>
          </a:p>
        </p:txBody>
      </p:sp>
    </p:spTree>
    <p:extLst>
      <p:ext uri="{BB962C8B-B14F-4D97-AF65-F5344CB8AC3E}">
        <p14:creationId xmlns:p14="http://schemas.microsoft.com/office/powerpoint/2010/main" val="578830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TotalTime>
  <Words>1155</Words>
  <Application>Microsoft Macintosh PowerPoint</Application>
  <PresentationFormat>Widescreen</PresentationFormat>
  <Paragraphs>96</Paragraphs>
  <Slides>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Multi-level genomic models for earlier cancer detection</vt:lpstr>
      <vt:lpstr>PowerPoint Presentation</vt:lpstr>
      <vt:lpstr>Multi-level genomic models for earlier cancer detection</vt:lpstr>
      <vt:lpstr>Liquid biopsies: Tumor DNA Detection and Quantification</vt:lpstr>
      <vt:lpstr>DNA fragment lengths indicate tumor or normal cellular origin</vt:lpstr>
      <vt:lpstr>Fragmentation patterns provide genome wide scale information about tumor, normal and tissues of origin</vt:lpstr>
      <vt:lpstr>Challenges of current approaches in the clinical setting</vt:lpstr>
      <vt:lpstr>Datasets available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 theme: Using ML for earlier cancer detection</dc:title>
  <dc:creator>Balbin, Alejandro</dc:creator>
  <cp:lastModifiedBy>Balbin, Alejandro</cp:lastModifiedBy>
  <cp:revision>24</cp:revision>
  <dcterms:created xsi:type="dcterms:W3CDTF">2019-04-30T14:11:38Z</dcterms:created>
  <dcterms:modified xsi:type="dcterms:W3CDTF">2019-08-14T18:01:57Z</dcterms:modified>
</cp:coreProperties>
</file>